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590"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84" r:id="rId86"/>
    <p:sldId id="385" r:id="rId87"/>
    <p:sldId id="386" r:id="rId88"/>
    <p:sldId id="387"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8" r:id="rId124"/>
    <p:sldId id="379" r:id="rId125"/>
    <p:sldId id="380" r:id="rId126"/>
    <p:sldId id="381" r:id="rId127"/>
    <p:sldId id="377" r:id="rId128"/>
    <p:sldId id="382" r:id="rId129"/>
    <p:sldId id="388" r:id="rId130"/>
    <p:sldId id="389" r:id="rId131"/>
    <p:sldId id="390" r:id="rId132"/>
    <p:sldId id="391" r:id="rId133"/>
    <p:sldId id="39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5" r:id="rId156"/>
    <p:sldId id="456" r:id="rId157"/>
    <p:sldId id="457" r:id="rId158"/>
    <p:sldId id="454" r:id="rId159"/>
    <p:sldId id="459" r:id="rId160"/>
    <p:sldId id="460" r:id="rId161"/>
    <p:sldId id="461" r:id="rId162"/>
    <p:sldId id="462" r:id="rId163"/>
    <p:sldId id="463" r:id="rId164"/>
    <p:sldId id="464" r:id="rId165"/>
    <p:sldId id="465" r:id="rId166"/>
    <p:sldId id="466" r:id="rId167"/>
    <p:sldId id="467" r:id="rId168"/>
    <p:sldId id="468" r:id="rId169"/>
    <p:sldId id="469" r:id="rId170"/>
    <p:sldId id="470" r:id="rId171"/>
    <p:sldId id="471" r:id="rId172"/>
    <p:sldId id="472" r:id="rId173"/>
    <p:sldId id="473" r:id="rId174"/>
    <p:sldId id="474" r:id="rId175"/>
    <p:sldId id="475" r:id="rId176"/>
    <p:sldId id="476" r:id="rId177"/>
    <p:sldId id="478" r:id="rId178"/>
    <p:sldId id="477" r:id="rId179"/>
    <p:sldId id="479" r:id="rId180"/>
    <p:sldId id="480" r:id="rId181"/>
    <p:sldId id="481" r:id="rId182"/>
    <p:sldId id="482" r:id="rId183"/>
    <p:sldId id="483" r:id="rId184"/>
    <p:sldId id="485" r:id="rId185"/>
    <p:sldId id="486" r:id="rId186"/>
    <p:sldId id="487" r:id="rId187"/>
    <p:sldId id="488" r:id="rId188"/>
    <p:sldId id="489" r:id="rId189"/>
    <p:sldId id="490" r:id="rId190"/>
    <p:sldId id="491" r:id="rId191"/>
    <p:sldId id="492" r:id="rId192"/>
    <p:sldId id="493" r:id="rId193"/>
    <p:sldId id="494" r:id="rId194"/>
    <p:sldId id="495" r:id="rId195"/>
    <p:sldId id="496" r:id="rId196"/>
    <p:sldId id="497" r:id="rId197"/>
    <p:sldId id="498" r:id="rId198"/>
    <p:sldId id="499" r:id="rId199"/>
    <p:sldId id="500" r:id="rId200"/>
    <p:sldId id="501" r:id="rId201"/>
    <p:sldId id="502" r:id="rId202"/>
    <p:sldId id="503" r:id="rId203"/>
    <p:sldId id="504" r:id="rId204"/>
    <p:sldId id="505" r:id="rId205"/>
    <p:sldId id="506" r:id="rId206"/>
    <p:sldId id="507" r:id="rId207"/>
    <p:sldId id="508" r:id="rId208"/>
    <p:sldId id="509" r:id="rId209"/>
    <p:sldId id="510" r:id="rId210"/>
    <p:sldId id="511" r:id="rId211"/>
    <p:sldId id="512" r:id="rId212"/>
    <p:sldId id="513" r:id="rId213"/>
    <p:sldId id="514" r:id="rId214"/>
    <p:sldId id="515" r:id="rId215"/>
    <p:sldId id="516" r:id="rId216"/>
    <p:sldId id="517" r:id="rId217"/>
    <p:sldId id="518" r:id="rId218"/>
    <p:sldId id="520" r:id="rId219"/>
    <p:sldId id="519" r:id="rId220"/>
    <p:sldId id="521" r:id="rId221"/>
    <p:sldId id="523" r:id="rId222"/>
    <p:sldId id="524" r:id="rId223"/>
    <p:sldId id="525" r:id="rId224"/>
    <p:sldId id="526" r:id="rId225"/>
    <p:sldId id="527" r:id="rId226"/>
    <p:sldId id="528" r:id="rId227"/>
    <p:sldId id="529" r:id="rId228"/>
    <p:sldId id="530" r:id="rId229"/>
    <p:sldId id="531" r:id="rId230"/>
    <p:sldId id="532" r:id="rId231"/>
    <p:sldId id="533" r:id="rId232"/>
    <p:sldId id="535" r:id="rId233"/>
    <p:sldId id="536" r:id="rId234"/>
    <p:sldId id="534" r:id="rId235"/>
    <p:sldId id="537" r:id="rId236"/>
    <p:sldId id="539" r:id="rId237"/>
    <p:sldId id="538" r:id="rId238"/>
    <p:sldId id="540" r:id="rId239"/>
    <p:sldId id="541" r:id="rId240"/>
    <p:sldId id="542" r:id="rId241"/>
    <p:sldId id="543" r:id="rId242"/>
    <p:sldId id="544" r:id="rId243"/>
    <p:sldId id="545" r:id="rId244"/>
    <p:sldId id="546" r:id="rId245"/>
    <p:sldId id="548" r:id="rId246"/>
    <p:sldId id="549" r:id="rId247"/>
    <p:sldId id="550" r:id="rId248"/>
    <p:sldId id="551" r:id="rId249"/>
    <p:sldId id="552" r:id="rId250"/>
    <p:sldId id="553" r:id="rId251"/>
    <p:sldId id="554" r:id="rId252"/>
    <p:sldId id="555" r:id="rId253"/>
    <p:sldId id="556" r:id="rId254"/>
    <p:sldId id="557" r:id="rId255"/>
    <p:sldId id="558" r:id="rId256"/>
    <p:sldId id="559" r:id="rId257"/>
    <p:sldId id="560" r:id="rId258"/>
    <p:sldId id="561" r:id="rId259"/>
    <p:sldId id="562" r:id="rId260"/>
    <p:sldId id="563" r:id="rId261"/>
    <p:sldId id="564" r:id="rId262"/>
    <p:sldId id="565" r:id="rId263"/>
    <p:sldId id="566" r:id="rId264"/>
    <p:sldId id="567" r:id="rId265"/>
    <p:sldId id="568" r:id="rId266"/>
    <p:sldId id="569" r:id="rId267"/>
    <p:sldId id="579" r:id="rId268"/>
    <p:sldId id="580" r:id="rId269"/>
    <p:sldId id="581" r:id="rId270"/>
    <p:sldId id="582" r:id="rId271"/>
    <p:sldId id="583" r:id="rId272"/>
    <p:sldId id="584" r:id="rId273"/>
    <p:sldId id="585" r:id="rId274"/>
    <p:sldId id="586" r:id="rId275"/>
    <p:sldId id="587" r:id="rId276"/>
    <p:sldId id="588" r:id="rId277"/>
    <p:sldId id="589" r:id="rId278"/>
    <p:sldId id="570" r:id="rId279"/>
    <p:sldId id="571" r:id="rId280"/>
    <p:sldId id="572" r:id="rId281"/>
    <p:sldId id="573" r:id="rId282"/>
    <p:sldId id="574" r:id="rId283"/>
    <p:sldId id="575" r:id="rId284"/>
    <p:sldId id="576" r:id="rId285"/>
    <p:sldId id="577" r:id="rId286"/>
    <p:sldId id="578" r:id="rId28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51FE8B-D0C8-48C2-BBF4-013FED31D167}" v="3" dt="2023-03-26T05:08:04.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660"/>
  </p:normalViewPr>
  <p:slideViewPr>
    <p:cSldViewPr snapToGrid="0">
      <p:cViewPr varScale="1">
        <p:scale>
          <a:sx n="72" d="100"/>
          <a:sy n="72" d="100"/>
        </p:scale>
        <p:origin x="708" y="6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microsoft.com/office/2016/11/relationships/changesInfo" Target="changesInfos/changesInfo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lakshmi C" userId="6367c89f-1fe5-4679-a034-ffd0c6c7955a" providerId="ADAL" clId="{7751FE8B-D0C8-48C2-BBF4-013FED31D167}"/>
    <pc:docChg chg="undo custSel addSld delSld modSld">
      <pc:chgData name="Nagalakshmi C" userId="6367c89f-1fe5-4679-a034-ffd0c6c7955a" providerId="ADAL" clId="{7751FE8B-D0C8-48C2-BBF4-013FED31D167}" dt="2023-07-25T07:40:35.540" v="343" actId="47"/>
      <pc:docMkLst>
        <pc:docMk/>
      </pc:docMkLst>
      <pc:sldChg chg="addSp delSp modSp mod">
        <pc:chgData name="Nagalakshmi C" userId="6367c89f-1fe5-4679-a034-ffd0c6c7955a" providerId="ADAL" clId="{7751FE8B-D0C8-48C2-BBF4-013FED31D167}" dt="2023-02-26T05:22:26.178" v="1" actId="478"/>
        <pc:sldMkLst>
          <pc:docMk/>
          <pc:sldMk cId="0" sldId="262"/>
        </pc:sldMkLst>
        <pc:graphicFrameChg chg="add del modGraphic">
          <ac:chgData name="Nagalakshmi C" userId="6367c89f-1fe5-4679-a034-ffd0c6c7955a" providerId="ADAL" clId="{7751FE8B-D0C8-48C2-BBF4-013FED31D167}" dt="2023-02-26T05:22:26.178" v="1" actId="478"/>
          <ac:graphicFrameMkLst>
            <pc:docMk/>
            <pc:sldMk cId="0" sldId="262"/>
            <ac:graphicFrameMk id="5" creationId="{A8FCDF3D-18E7-D566-7EE7-0FC759EA5C80}"/>
          </ac:graphicFrameMkLst>
        </pc:graphicFrameChg>
      </pc:sldChg>
      <pc:sldChg chg="addSp delSp modSp mod">
        <pc:chgData name="Nagalakshmi C" userId="6367c89f-1fe5-4679-a034-ffd0c6c7955a" providerId="ADAL" clId="{7751FE8B-D0C8-48C2-BBF4-013FED31D167}" dt="2023-02-26T06:08:57.328" v="3" actId="478"/>
        <pc:sldMkLst>
          <pc:docMk/>
          <pc:sldMk cId="0" sldId="274"/>
        </pc:sldMkLst>
        <pc:graphicFrameChg chg="add del modGraphic">
          <ac:chgData name="Nagalakshmi C" userId="6367c89f-1fe5-4679-a034-ffd0c6c7955a" providerId="ADAL" clId="{7751FE8B-D0C8-48C2-BBF4-013FED31D167}" dt="2023-02-26T06:08:57.328" v="3" actId="478"/>
          <ac:graphicFrameMkLst>
            <pc:docMk/>
            <pc:sldMk cId="0" sldId="274"/>
            <ac:graphicFrameMk id="5" creationId="{F83280AE-6413-B31D-718F-A14CD9AA45F4}"/>
          </ac:graphicFrameMkLst>
        </pc:graphicFrameChg>
      </pc:sldChg>
      <pc:sldChg chg="modSp mod">
        <pc:chgData name="Nagalakshmi C" userId="6367c89f-1fe5-4679-a034-ffd0c6c7955a" providerId="ADAL" clId="{7751FE8B-D0C8-48C2-BBF4-013FED31D167}" dt="2023-03-03T06:08:26.846" v="98" actId="20577"/>
        <pc:sldMkLst>
          <pc:docMk/>
          <pc:sldMk cId="0" sldId="275"/>
        </pc:sldMkLst>
        <pc:spChg chg="mod">
          <ac:chgData name="Nagalakshmi C" userId="6367c89f-1fe5-4679-a034-ffd0c6c7955a" providerId="ADAL" clId="{7751FE8B-D0C8-48C2-BBF4-013FED31D167}" dt="2023-03-03T06:08:26.846" v="98" actId="20577"/>
          <ac:spMkLst>
            <pc:docMk/>
            <pc:sldMk cId="0" sldId="275"/>
            <ac:spMk id="3" creationId="{00000000-0000-0000-0000-000000000000}"/>
          </ac:spMkLst>
        </pc:spChg>
      </pc:sldChg>
      <pc:sldChg chg="modSp mod">
        <pc:chgData name="Nagalakshmi C" userId="6367c89f-1fe5-4679-a034-ffd0c6c7955a" providerId="ADAL" clId="{7751FE8B-D0C8-48C2-BBF4-013FED31D167}" dt="2023-03-10T11:01:03.361" v="303" actId="14100"/>
        <pc:sldMkLst>
          <pc:docMk/>
          <pc:sldMk cId="0" sldId="281"/>
        </pc:sldMkLst>
        <pc:spChg chg="mod">
          <ac:chgData name="Nagalakshmi C" userId="6367c89f-1fe5-4679-a034-ffd0c6c7955a" providerId="ADAL" clId="{7751FE8B-D0C8-48C2-BBF4-013FED31D167}" dt="2023-03-10T11:01:03.361" v="303" actId="14100"/>
          <ac:spMkLst>
            <pc:docMk/>
            <pc:sldMk cId="0" sldId="281"/>
            <ac:spMk id="3" creationId="{00000000-0000-0000-0000-000000000000}"/>
          </ac:spMkLst>
        </pc:spChg>
      </pc:sldChg>
      <pc:sldChg chg="addSp modSp">
        <pc:chgData name="Nagalakshmi C" userId="6367c89f-1fe5-4679-a034-ffd0c6c7955a" providerId="ADAL" clId="{7751FE8B-D0C8-48C2-BBF4-013FED31D167}" dt="2023-03-25T03:43:14.242" v="307"/>
        <pc:sldMkLst>
          <pc:docMk/>
          <pc:sldMk cId="0" sldId="296"/>
        </pc:sldMkLst>
        <pc:picChg chg="add mod">
          <ac:chgData name="Nagalakshmi C" userId="6367c89f-1fe5-4679-a034-ffd0c6c7955a" providerId="ADAL" clId="{7751FE8B-D0C8-48C2-BBF4-013FED31D167}" dt="2023-03-25T03:43:14.242" v="307"/>
          <ac:picMkLst>
            <pc:docMk/>
            <pc:sldMk cId="0" sldId="296"/>
            <ac:picMk id="4" creationId="{E3A62079-1ABE-45DE-9085-5C3A915711A6}"/>
          </ac:picMkLst>
        </pc:picChg>
      </pc:sldChg>
      <pc:sldChg chg="addSp modSp">
        <pc:chgData name="Nagalakshmi C" userId="6367c89f-1fe5-4679-a034-ffd0c6c7955a" providerId="ADAL" clId="{7751FE8B-D0C8-48C2-BBF4-013FED31D167}" dt="2023-03-25T03:43:14.242" v="307"/>
        <pc:sldMkLst>
          <pc:docMk/>
          <pc:sldMk cId="0" sldId="297"/>
        </pc:sldMkLst>
        <pc:picChg chg="add mod">
          <ac:chgData name="Nagalakshmi C" userId="6367c89f-1fe5-4679-a034-ffd0c6c7955a" providerId="ADAL" clId="{7751FE8B-D0C8-48C2-BBF4-013FED31D167}" dt="2023-03-25T03:43:14.242" v="307"/>
          <ac:picMkLst>
            <pc:docMk/>
            <pc:sldMk cId="0" sldId="297"/>
            <ac:picMk id="3" creationId="{722B5D9D-4840-BD0B-B65F-73D660BBDA60}"/>
          </ac:picMkLst>
        </pc:picChg>
      </pc:sldChg>
      <pc:sldChg chg="addSp modSp del modTransition modAnim">
        <pc:chgData name="Nagalakshmi C" userId="6367c89f-1fe5-4679-a034-ffd0c6c7955a" providerId="ADAL" clId="{7751FE8B-D0C8-48C2-BBF4-013FED31D167}" dt="2023-05-25T07:08:34.521" v="338" actId="2696"/>
        <pc:sldMkLst>
          <pc:docMk/>
          <pc:sldMk cId="0" sldId="312"/>
        </pc:sldMkLst>
        <pc:picChg chg="add mod">
          <ac:chgData name="Nagalakshmi C" userId="6367c89f-1fe5-4679-a034-ffd0c6c7955a" providerId="ADAL" clId="{7751FE8B-D0C8-48C2-BBF4-013FED31D167}" dt="2023-03-26T05:08:04.560" v="308"/>
          <ac:picMkLst>
            <pc:docMk/>
            <pc:sldMk cId="0" sldId="312"/>
            <ac:picMk id="6" creationId="{71DF8212-F2DD-F050-4ECD-732651439DC5}"/>
          </ac:picMkLst>
        </pc:picChg>
      </pc:sldChg>
      <pc:sldChg chg="modSp mod">
        <pc:chgData name="Nagalakshmi C" userId="6367c89f-1fe5-4679-a034-ffd0c6c7955a" providerId="ADAL" clId="{7751FE8B-D0C8-48C2-BBF4-013FED31D167}" dt="2023-03-24T15:37:12.275" v="306" actId="20577"/>
        <pc:sldMkLst>
          <pc:docMk/>
          <pc:sldMk cId="0" sldId="317"/>
        </pc:sldMkLst>
        <pc:spChg chg="mod">
          <ac:chgData name="Nagalakshmi C" userId="6367c89f-1fe5-4679-a034-ffd0c6c7955a" providerId="ADAL" clId="{7751FE8B-D0C8-48C2-BBF4-013FED31D167}" dt="2023-03-24T15:37:12.275" v="306" actId="20577"/>
          <ac:spMkLst>
            <pc:docMk/>
            <pc:sldMk cId="0" sldId="317"/>
            <ac:spMk id="3" creationId="{00000000-0000-0000-0000-000000000000}"/>
          </ac:spMkLst>
        </pc:spChg>
      </pc:sldChg>
      <pc:sldChg chg="modSp mod">
        <pc:chgData name="Nagalakshmi C" userId="6367c89f-1fe5-4679-a034-ffd0c6c7955a" providerId="ADAL" clId="{7751FE8B-D0C8-48C2-BBF4-013FED31D167}" dt="2023-04-01T14:38:29.818" v="309" actId="1076"/>
        <pc:sldMkLst>
          <pc:docMk/>
          <pc:sldMk cId="0" sldId="347"/>
        </pc:sldMkLst>
        <pc:picChg chg="mod">
          <ac:chgData name="Nagalakshmi C" userId="6367c89f-1fe5-4679-a034-ffd0c6c7955a" providerId="ADAL" clId="{7751FE8B-D0C8-48C2-BBF4-013FED31D167}" dt="2023-04-01T14:38:29.818" v="309" actId="1076"/>
          <ac:picMkLst>
            <pc:docMk/>
            <pc:sldMk cId="0" sldId="347"/>
            <ac:picMk id="4" creationId="{00000000-0000-0000-0000-000000000000}"/>
          </ac:picMkLst>
        </pc:picChg>
      </pc:sldChg>
      <pc:sldChg chg="modSp mod">
        <pc:chgData name="Nagalakshmi C" userId="6367c89f-1fe5-4679-a034-ffd0c6c7955a" providerId="ADAL" clId="{7751FE8B-D0C8-48C2-BBF4-013FED31D167}" dt="2023-04-02T04:13:43.885" v="311" actId="1076"/>
        <pc:sldMkLst>
          <pc:docMk/>
          <pc:sldMk cId="0" sldId="349"/>
        </pc:sldMkLst>
        <pc:picChg chg="mod">
          <ac:chgData name="Nagalakshmi C" userId="6367c89f-1fe5-4679-a034-ffd0c6c7955a" providerId="ADAL" clId="{7751FE8B-D0C8-48C2-BBF4-013FED31D167}" dt="2023-04-02T04:13:43.885" v="311" actId="1076"/>
          <ac:picMkLst>
            <pc:docMk/>
            <pc:sldMk cId="0" sldId="349"/>
            <ac:picMk id="4" creationId="{00000000-0000-0000-0000-000000000000}"/>
          </ac:picMkLst>
        </pc:picChg>
      </pc:sldChg>
      <pc:sldChg chg="modSp mod">
        <pc:chgData name="Nagalakshmi C" userId="6367c89f-1fe5-4679-a034-ffd0c6c7955a" providerId="ADAL" clId="{7751FE8B-D0C8-48C2-BBF4-013FED31D167}" dt="2023-04-01T15:00:12.159" v="310" actId="1076"/>
        <pc:sldMkLst>
          <pc:docMk/>
          <pc:sldMk cId="0" sldId="372"/>
        </pc:sldMkLst>
        <pc:picChg chg="mod">
          <ac:chgData name="Nagalakshmi C" userId="6367c89f-1fe5-4679-a034-ffd0c6c7955a" providerId="ADAL" clId="{7751FE8B-D0C8-48C2-BBF4-013FED31D167}" dt="2023-04-01T15:00:12.159" v="310" actId="1076"/>
          <ac:picMkLst>
            <pc:docMk/>
            <pc:sldMk cId="0" sldId="372"/>
            <ac:picMk id="4" creationId="{00000000-0000-0000-0000-000000000000}"/>
          </ac:picMkLst>
        </pc:picChg>
      </pc:sldChg>
      <pc:sldChg chg="modSp mod">
        <pc:chgData name="Nagalakshmi C" userId="6367c89f-1fe5-4679-a034-ffd0c6c7955a" providerId="ADAL" clId="{7751FE8B-D0C8-48C2-BBF4-013FED31D167}" dt="2023-07-08T05:26:26.247" v="339" actId="1076"/>
        <pc:sldMkLst>
          <pc:docMk/>
          <pc:sldMk cId="0" sldId="377"/>
        </pc:sldMkLst>
        <pc:picChg chg="mod">
          <ac:chgData name="Nagalakshmi C" userId="6367c89f-1fe5-4679-a034-ffd0c6c7955a" providerId="ADAL" clId="{7751FE8B-D0C8-48C2-BBF4-013FED31D167}" dt="2023-07-08T05:26:26.247" v="339" actId="1076"/>
          <ac:picMkLst>
            <pc:docMk/>
            <pc:sldMk cId="0" sldId="377"/>
            <ac:picMk id="4" creationId="{00000000-0000-0000-0000-000000000000}"/>
          </ac:picMkLst>
        </pc:picChg>
      </pc:sldChg>
      <pc:sldChg chg="modSp mod">
        <pc:chgData name="Nagalakshmi C" userId="6367c89f-1fe5-4679-a034-ffd0c6c7955a" providerId="ADAL" clId="{7751FE8B-D0C8-48C2-BBF4-013FED31D167}" dt="2023-04-15T04:04:17.268" v="324" actId="1076"/>
        <pc:sldMkLst>
          <pc:docMk/>
          <pc:sldMk cId="0" sldId="441"/>
        </pc:sldMkLst>
        <pc:spChg chg="mod">
          <ac:chgData name="Nagalakshmi C" userId="6367c89f-1fe5-4679-a034-ffd0c6c7955a" providerId="ADAL" clId="{7751FE8B-D0C8-48C2-BBF4-013FED31D167}" dt="2023-04-15T04:04:17.268" v="324" actId="1076"/>
          <ac:spMkLst>
            <pc:docMk/>
            <pc:sldMk cId="0" sldId="441"/>
            <ac:spMk id="2" creationId="{00000000-0000-0000-0000-000000000000}"/>
          </ac:spMkLst>
        </pc:spChg>
      </pc:sldChg>
      <pc:sldChg chg="modSp mod">
        <pc:chgData name="Nagalakshmi C" userId="6367c89f-1fe5-4679-a034-ffd0c6c7955a" providerId="ADAL" clId="{7751FE8B-D0C8-48C2-BBF4-013FED31D167}" dt="2023-04-14T18:02:16.836" v="323" actId="14100"/>
        <pc:sldMkLst>
          <pc:docMk/>
          <pc:sldMk cId="0" sldId="443"/>
        </pc:sldMkLst>
        <pc:picChg chg="mod">
          <ac:chgData name="Nagalakshmi C" userId="6367c89f-1fe5-4679-a034-ffd0c6c7955a" providerId="ADAL" clId="{7751FE8B-D0C8-48C2-BBF4-013FED31D167}" dt="2023-04-14T18:01:56.347" v="319" actId="14100"/>
          <ac:picMkLst>
            <pc:docMk/>
            <pc:sldMk cId="0" sldId="443"/>
            <ac:picMk id="6" creationId="{00000000-0000-0000-0000-000000000000}"/>
          </ac:picMkLst>
        </pc:picChg>
        <pc:picChg chg="mod">
          <ac:chgData name="Nagalakshmi C" userId="6367c89f-1fe5-4679-a034-ffd0c6c7955a" providerId="ADAL" clId="{7751FE8B-D0C8-48C2-BBF4-013FED31D167}" dt="2023-04-14T18:02:16.836" v="323" actId="14100"/>
          <ac:picMkLst>
            <pc:docMk/>
            <pc:sldMk cId="0" sldId="443"/>
            <ac:picMk id="7" creationId="{00000000-0000-0000-0000-000000000000}"/>
          </ac:picMkLst>
        </pc:picChg>
      </pc:sldChg>
      <pc:sldChg chg="modSp mod">
        <pc:chgData name="Nagalakshmi C" userId="6367c89f-1fe5-4679-a034-ffd0c6c7955a" providerId="ADAL" clId="{7751FE8B-D0C8-48C2-BBF4-013FED31D167}" dt="2023-04-15T04:31:21.574" v="326" actId="14100"/>
        <pc:sldMkLst>
          <pc:docMk/>
          <pc:sldMk cId="0" sldId="446"/>
        </pc:sldMkLst>
        <pc:picChg chg="mod">
          <ac:chgData name="Nagalakshmi C" userId="6367c89f-1fe5-4679-a034-ffd0c6c7955a" providerId="ADAL" clId="{7751FE8B-D0C8-48C2-BBF4-013FED31D167}" dt="2023-04-15T04:31:21.574" v="326" actId="14100"/>
          <ac:picMkLst>
            <pc:docMk/>
            <pc:sldMk cId="0" sldId="446"/>
            <ac:picMk id="6" creationId="{00000000-0000-0000-0000-000000000000}"/>
          </ac:picMkLst>
        </pc:picChg>
      </pc:sldChg>
      <pc:sldChg chg="modSp mod">
        <pc:chgData name="Nagalakshmi C" userId="6367c89f-1fe5-4679-a034-ffd0c6c7955a" providerId="ADAL" clId="{7751FE8B-D0C8-48C2-BBF4-013FED31D167}" dt="2023-04-15T04:50:10.079" v="330" actId="1076"/>
        <pc:sldMkLst>
          <pc:docMk/>
          <pc:sldMk cId="0" sldId="453"/>
        </pc:sldMkLst>
        <pc:picChg chg="mod">
          <ac:chgData name="Nagalakshmi C" userId="6367c89f-1fe5-4679-a034-ffd0c6c7955a" providerId="ADAL" clId="{7751FE8B-D0C8-48C2-BBF4-013FED31D167}" dt="2023-04-15T04:50:10.079" v="330" actId="1076"/>
          <ac:picMkLst>
            <pc:docMk/>
            <pc:sldMk cId="0" sldId="453"/>
            <ac:picMk id="4" creationId="{00000000-0000-0000-0000-000000000000}"/>
          </ac:picMkLst>
        </pc:picChg>
      </pc:sldChg>
      <pc:sldChg chg="modSp mod">
        <pc:chgData name="Nagalakshmi C" userId="6367c89f-1fe5-4679-a034-ffd0c6c7955a" providerId="ADAL" clId="{7751FE8B-D0C8-48C2-BBF4-013FED31D167}" dt="2023-04-15T05:09:32.141" v="336" actId="14100"/>
        <pc:sldMkLst>
          <pc:docMk/>
          <pc:sldMk cId="0" sldId="455"/>
        </pc:sldMkLst>
        <pc:picChg chg="mod">
          <ac:chgData name="Nagalakshmi C" userId="6367c89f-1fe5-4679-a034-ffd0c6c7955a" providerId="ADAL" clId="{7751FE8B-D0C8-48C2-BBF4-013FED31D167}" dt="2023-04-15T05:09:32.141" v="336" actId="14100"/>
          <ac:picMkLst>
            <pc:docMk/>
            <pc:sldMk cId="0" sldId="455"/>
            <ac:picMk id="4" creationId="{00000000-0000-0000-0000-000000000000}"/>
          </ac:picMkLst>
        </pc:picChg>
      </pc:sldChg>
      <pc:sldChg chg="modSp mod">
        <pc:chgData name="Nagalakshmi C" userId="6367c89f-1fe5-4679-a034-ffd0c6c7955a" providerId="ADAL" clId="{7751FE8B-D0C8-48C2-BBF4-013FED31D167}" dt="2023-04-16T15:12:40.729" v="337" actId="1076"/>
        <pc:sldMkLst>
          <pc:docMk/>
          <pc:sldMk cId="0" sldId="507"/>
        </pc:sldMkLst>
        <pc:picChg chg="mod">
          <ac:chgData name="Nagalakshmi C" userId="6367c89f-1fe5-4679-a034-ffd0c6c7955a" providerId="ADAL" clId="{7751FE8B-D0C8-48C2-BBF4-013FED31D167}" dt="2023-04-16T15:12:40.729" v="337" actId="1076"/>
          <ac:picMkLst>
            <pc:docMk/>
            <pc:sldMk cId="0" sldId="507"/>
            <ac:picMk id="4" creationId="{00000000-0000-0000-0000-000000000000}"/>
          </ac:picMkLst>
        </pc:picChg>
      </pc:sldChg>
      <pc:sldChg chg="modSp new mod">
        <pc:chgData name="Nagalakshmi C" userId="6367c89f-1fe5-4679-a034-ffd0c6c7955a" providerId="ADAL" clId="{7751FE8B-D0C8-48C2-BBF4-013FED31D167}" dt="2023-03-03T09:35:05.243" v="301" actId="20577"/>
        <pc:sldMkLst>
          <pc:docMk/>
          <pc:sldMk cId="1715638603" sldId="590"/>
        </pc:sldMkLst>
        <pc:spChg chg="mod">
          <ac:chgData name="Nagalakshmi C" userId="6367c89f-1fe5-4679-a034-ffd0c6c7955a" providerId="ADAL" clId="{7751FE8B-D0C8-48C2-BBF4-013FED31D167}" dt="2023-03-03T06:09:22.122" v="111" actId="20577"/>
          <ac:spMkLst>
            <pc:docMk/>
            <pc:sldMk cId="1715638603" sldId="590"/>
            <ac:spMk id="2" creationId="{CDC7E1DC-EE6A-CCAE-9957-4A9449B17951}"/>
          </ac:spMkLst>
        </pc:spChg>
        <pc:spChg chg="mod">
          <ac:chgData name="Nagalakshmi C" userId="6367c89f-1fe5-4679-a034-ffd0c6c7955a" providerId="ADAL" clId="{7751FE8B-D0C8-48C2-BBF4-013FED31D167}" dt="2023-03-03T09:35:05.243" v="301" actId="20577"/>
          <ac:spMkLst>
            <pc:docMk/>
            <pc:sldMk cId="1715638603" sldId="590"/>
            <ac:spMk id="3" creationId="{C221652A-4BEB-D29A-1D18-D93698F809E1}"/>
          </ac:spMkLst>
        </pc:spChg>
      </pc:sldChg>
      <pc:sldChg chg="new del">
        <pc:chgData name="Nagalakshmi C" userId="6367c89f-1fe5-4679-a034-ffd0c6c7955a" providerId="ADAL" clId="{7751FE8B-D0C8-48C2-BBF4-013FED31D167}" dt="2023-03-03T06:09:13.418" v="100" actId="47"/>
        <pc:sldMkLst>
          <pc:docMk/>
          <pc:sldMk cId="4001103403" sldId="590"/>
        </pc:sldMkLst>
      </pc:sldChg>
      <pc:sldChg chg="new del">
        <pc:chgData name="Nagalakshmi C" userId="6367c89f-1fe5-4679-a034-ffd0c6c7955a" providerId="ADAL" clId="{7751FE8B-D0C8-48C2-BBF4-013FED31D167}" dt="2023-07-25T07:40:35.540" v="343" actId="47"/>
        <pc:sldMkLst>
          <pc:docMk/>
          <pc:sldMk cId="2245927056" sldId="591"/>
        </pc:sldMkLst>
      </pc:sldChg>
      <pc:sldChg chg="new del">
        <pc:chgData name="Nagalakshmi C" userId="6367c89f-1fe5-4679-a034-ffd0c6c7955a" providerId="ADAL" clId="{7751FE8B-D0C8-48C2-BBF4-013FED31D167}" dt="2023-07-18T02:04:54.932" v="342" actId="47"/>
        <pc:sldMkLst>
          <pc:docMk/>
          <pc:sldMk cId="1091986188" sldId="5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7/25/2023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4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5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6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b="1"/>
              <a:t>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spc="-1">
                <a:solidFill>
                  <a:srgbClr val="000000"/>
                </a:solidFill>
                <a:latin typeface="Calibri Light"/>
                <a:ea typeface="DejaVu Sans" panose="020B0603030804020204"/>
                <a:sym typeface="+mn-ea"/>
              </a:rPr>
              <a:t>RUNNING PYTHON CODE.</a:t>
            </a:r>
            <a:endParaRPr lang="en-US"/>
          </a:p>
        </p:txBody>
      </p:sp>
      <p:sp>
        <p:nvSpPr>
          <p:cNvPr id="3" name="Content Placeholder 2"/>
          <p:cNvSpPr>
            <a:spLocks noGrp="1"/>
          </p:cNvSpPr>
          <p:nvPr>
            <p:ph idx="1"/>
          </p:nvPr>
        </p:nvSpPr>
        <p:spPr/>
        <p:txBody>
          <a:bodyPr/>
          <a:lstStyle/>
          <a:p>
            <a:pPr marL="228600" indent="-226695">
              <a:lnSpc>
                <a:spcPct val="90000"/>
              </a:lnSpc>
              <a:spcBef>
                <a:spcPts val="1000"/>
              </a:spcBef>
              <a:buClr>
                <a:srgbClr val="000000"/>
              </a:buClr>
              <a:buFont typeface="Arial"/>
              <a:buChar char="•"/>
            </a:pPr>
            <a:r>
              <a:rPr lang="en-IN" sz="2800" spc="-1">
                <a:solidFill>
                  <a:srgbClr val="000000"/>
                </a:solidFill>
                <a:latin typeface="Calibri"/>
                <a:ea typeface="DejaVu Sans" panose="020B0603030804020204"/>
                <a:sym typeface="+mn-ea"/>
              </a:rPr>
              <a:t>There are several ways to run the python code on different development environment.</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spc="-1">
                <a:solidFill>
                  <a:srgbClr val="000000"/>
                </a:solidFill>
                <a:latin typeface="Calibri"/>
                <a:ea typeface="DejaVu Sans" panose="020B0603030804020204"/>
                <a:sym typeface="+mn-ea"/>
              </a:rPr>
              <a:t>There are 3 types of environments.</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800" spc="-1">
                <a:solidFill>
                  <a:srgbClr val="000000"/>
                </a:solidFill>
                <a:latin typeface="Calibri"/>
                <a:ea typeface="DejaVu Sans" panose="020B0603030804020204"/>
                <a:sym typeface="+mn-ea"/>
              </a:rPr>
              <a:t>Text editors.</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800" spc="-1">
                <a:solidFill>
                  <a:srgbClr val="000000"/>
                </a:solidFill>
                <a:latin typeface="Calibri"/>
                <a:ea typeface="DejaVu Sans" panose="020B0603030804020204"/>
                <a:sym typeface="+mn-ea"/>
              </a:rPr>
              <a:t>Full IDEs.</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800" spc="-1">
                <a:solidFill>
                  <a:srgbClr val="000000"/>
                </a:solidFill>
                <a:latin typeface="Calibri"/>
                <a:ea typeface="DejaVu Sans" panose="020B0603030804020204"/>
                <a:sym typeface="+mn-ea"/>
              </a:rPr>
              <a:t>Notebook environments.</a:t>
            </a:r>
            <a:endParaRPr lang="en-IN" sz="2800" b="0" strike="noStrike" spc="-1">
              <a:latin typeface="Arial"/>
            </a:endParaRPr>
          </a:p>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DELETING A FILE.</a:t>
            </a:r>
            <a:endParaRPr lang="en-US"/>
          </a:p>
        </p:txBody>
      </p:sp>
      <p:sp>
        <p:nvSpPr>
          <p:cNvPr id="3" name="Content Placeholder 2"/>
          <p:cNvSpPr>
            <a:spLocks noGrp="1"/>
          </p:cNvSpPr>
          <p:nvPr>
            <p:ph idx="1"/>
          </p:nvPr>
        </p:nvSpPr>
        <p:spPr/>
        <p:txBody>
          <a:bodyPr>
            <a:noAutofit/>
          </a:bodyPr>
          <a:lstStyle/>
          <a:p>
            <a:r>
              <a:rPr lang="en-US" altLang="en-US" sz="2400"/>
              <a:t>Eg :</a:t>
            </a:r>
          </a:p>
          <a:p>
            <a:endParaRPr lang="en-US" altLang="en-US" sz="2400"/>
          </a:p>
          <a:p>
            <a:endParaRPr lang="en-US" altLang="en-US" sz="2400"/>
          </a:p>
          <a:p>
            <a:endParaRPr lang="en-US" altLang="en-US" sz="2400"/>
          </a:p>
          <a:p>
            <a:r>
              <a:rPr lang="en-US" altLang="en-US" sz="2400"/>
              <a:t>You can also delete a folder by using the “os.rmdir()” method.</a:t>
            </a:r>
          </a:p>
          <a:p>
            <a:r>
              <a:rPr lang="en-US" altLang="en-US" sz="2400"/>
              <a:t>Eg : </a:t>
            </a:r>
          </a:p>
          <a:p>
            <a:endParaRPr lang="en-US" altLang="en-US" sz="2400"/>
          </a:p>
          <a:p>
            <a:r>
              <a:rPr lang="en-US" altLang="en-US" sz="2400"/>
              <a:t>Remember that the folder you are trying to delete must be empty and should not have any files inside the folder.</a:t>
            </a:r>
          </a:p>
        </p:txBody>
      </p:sp>
      <p:pic>
        <p:nvPicPr>
          <p:cNvPr id="4" name="Picture 3"/>
          <p:cNvPicPr>
            <a:picLocks noChangeAspect="1"/>
          </p:cNvPicPr>
          <p:nvPr/>
        </p:nvPicPr>
        <p:blipFill>
          <a:blip r:embed="rId2"/>
          <a:stretch>
            <a:fillRect/>
          </a:stretch>
        </p:blipFill>
        <p:spPr>
          <a:xfrm>
            <a:off x="2257425" y="1825625"/>
            <a:ext cx="7675880" cy="1662430"/>
          </a:xfrm>
          <a:prstGeom prst="rect">
            <a:avLst/>
          </a:prstGeom>
        </p:spPr>
      </p:pic>
      <p:pic>
        <p:nvPicPr>
          <p:cNvPr id="5" name="Picture 4"/>
          <p:cNvPicPr>
            <a:picLocks noChangeAspect="1"/>
          </p:cNvPicPr>
          <p:nvPr/>
        </p:nvPicPr>
        <p:blipFill>
          <a:blip r:embed="rId3"/>
          <a:stretch>
            <a:fillRect/>
          </a:stretch>
        </p:blipFill>
        <p:spPr>
          <a:xfrm>
            <a:off x="4418965" y="4015740"/>
            <a:ext cx="3352165" cy="9620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HANDLING FILE EXCEPTIONS.</a:t>
            </a:r>
          </a:p>
        </p:txBody>
      </p:sp>
      <p:sp>
        <p:nvSpPr>
          <p:cNvPr id="3" name="Content Placeholder 2"/>
          <p:cNvSpPr>
            <a:spLocks noGrp="1"/>
          </p:cNvSpPr>
          <p:nvPr>
            <p:ph idx="1"/>
          </p:nvPr>
        </p:nvSpPr>
        <p:spPr/>
        <p:txBody>
          <a:bodyPr>
            <a:noAutofit/>
          </a:bodyPr>
          <a:lstStyle/>
          <a:p>
            <a:r>
              <a:rPr lang="en-US" altLang="en-US" sz="2400"/>
              <a:t>Whenever a run time occurs, it creates an exception.</a:t>
            </a:r>
          </a:p>
          <a:p>
            <a:r>
              <a:rPr lang="en-US" altLang="en-US" sz="2400"/>
              <a:t>Usually the program stops and python prints a error message.</a:t>
            </a:r>
          </a:p>
          <a:p>
            <a:r>
              <a:rPr lang="en-US" altLang="en-US" sz="2400"/>
              <a:t>For example, dividing by zero creates an exception.</a:t>
            </a:r>
          </a:p>
          <a:p>
            <a:pPr lvl="1"/>
            <a:r>
              <a:rPr lang="en-US" altLang="en-US" sz="2000"/>
              <a:t>print (55/0)</a:t>
            </a:r>
          </a:p>
          <a:p>
            <a:r>
              <a:rPr lang="en-US" altLang="en-US" sz="2400"/>
              <a:t>So does accessing a nonexistent list item.</a:t>
            </a:r>
          </a:p>
          <a:p>
            <a:endParaRPr lang="en-US" altLang="en-US" sz="2400"/>
          </a:p>
          <a:p>
            <a:r>
              <a:rPr lang="en-US" altLang="en-US" sz="2400"/>
              <a:t>Or accessing a key that is not there in the dictionary.</a:t>
            </a:r>
          </a:p>
          <a:p>
            <a:endParaRPr lang="en-US" altLang="en-US" sz="2400"/>
          </a:p>
          <a:p>
            <a:r>
              <a:rPr lang="en-US" altLang="en-US" sz="2400"/>
              <a:t>Or trying to open a non-existent file.</a:t>
            </a:r>
          </a:p>
        </p:txBody>
      </p:sp>
      <p:pic>
        <p:nvPicPr>
          <p:cNvPr id="4" name="Picture 3"/>
          <p:cNvPicPr>
            <a:picLocks noChangeAspect="1"/>
          </p:cNvPicPr>
          <p:nvPr/>
        </p:nvPicPr>
        <p:blipFill>
          <a:blip r:embed="rId2"/>
          <a:stretch>
            <a:fillRect/>
          </a:stretch>
        </p:blipFill>
        <p:spPr>
          <a:xfrm>
            <a:off x="5426710" y="3929380"/>
            <a:ext cx="1339215" cy="533400"/>
          </a:xfrm>
          <a:prstGeom prst="rect">
            <a:avLst/>
          </a:prstGeom>
        </p:spPr>
      </p:pic>
      <p:pic>
        <p:nvPicPr>
          <p:cNvPr id="5" name="Picture 4"/>
          <p:cNvPicPr>
            <a:picLocks noChangeAspect="1"/>
          </p:cNvPicPr>
          <p:nvPr/>
        </p:nvPicPr>
        <p:blipFill>
          <a:blip r:embed="rId3"/>
          <a:stretch>
            <a:fillRect/>
          </a:stretch>
        </p:blipFill>
        <p:spPr>
          <a:xfrm>
            <a:off x="5351145" y="4843145"/>
            <a:ext cx="1490980" cy="476250"/>
          </a:xfrm>
          <a:prstGeom prst="rect">
            <a:avLst/>
          </a:prstGeom>
        </p:spPr>
      </p:pic>
      <p:pic>
        <p:nvPicPr>
          <p:cNvPr id="6" name="Picture 5"/>
          <p:cNvPicPr>
            <a:picLocks noChangeAspect="1"/>
          </p:cNvPicPr>
          <p:nvPr/>
        </p:nvPicPr>
        <p:blipFill>
          <a:blip r:embed="rId4"/>
          <a:stretch>
            <a:fillRect/>
          </a:stretch>
        </p:blipFill>
        <p:spPr>
          <a:xfrm>
            <a:off x="3653155" y="5789295"/>
            <a:ext cx="4885690" cy="5524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HANDLING FILE EXCEPTIONS.</a:t>
            </a:r>
          </a:p>
        </p:txBody>
      </p:sp>
      <p:sp>
        <p:nvSpPr>
          <p:cNvPr id="3" name="Content Placeholder 2"/>
          <p:cNvSpPr>
            <a:spLocks noGrp="1"/>
          </p:cNvSpPr>
          <p:nvPr>
            <p:ph idx="1"/>
          </p:nvPr>
        </p:nvSpPr>
        <p:spPr/>
        <p:txBody>
          <a:bodyPr/>
          <a:lstStyle/>
          <a:p>
            <a:r>
              <a:rPr lang="en-US" altLang="en-US"/>
              <a:t>Sometimes we want to execute an operation that could cause an exception but do not want the program to stop.</a:t>
            </a:r>
          </a:p>
          <a:p>
            <a:r>
              <a:rPr lang="en-US" altLang="en-US"/>
              <a:t>We can handle the exceptions using the try and except statements.</a:t>
            </a:r>
          </a:p>
          <a:p>
            <a:r>
              <a:rPr lang="en-US" altLang="en-US"/>
              <a:t>Eg : </a:t>
            </a:r>
          </a:p>
          <a:p>
            <a:endParaRPr lang="en-US" altLang="en-US"/>
          </a:p>
          <a:p>
            <a:endParaRPr lang="en-US" altLang="en-US"/>
          </a:p>
          <a:p>
            <a:r>
              <a:rPr lang="en-US" altLang="en-US"/>
              <a:t>Write a function to handle the above exception.</a:t>
            </a:r>
          </a:p>
        </p:txBody>
      </p:sp>
      <p:pic>
        <p:nvPicPr>
          <p:cNvPr id="4" name="Picture 3"/>
          <p:cNvPicPr>
            <a:picLocks noChangeAspect="1"/>
          </p:cNvPicPr>
          <p:nvPr/>
        </p:nvPicPr>
        <p:blipFill>
          <a:blip r:embed="rId2"/>
          <a:stretch>
            <a:fillRect/>
          </a:stretch>
        </p:blipFill>
        <p:spPr>
          <a:xfrm>
            <a:off x="2304415" y="3556000"/>
            <a:ext cx="7583805" cy="152146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THE WITH STATEMENT.</a:t>
            </a:r>
          </a:p>
        </p:txBody>
      </p:sp>
      <p:sp>
        <p:nvSpPr>
          <p:cNvPr id="3" name="Content Placeholder 2"/>
          <p:cNvSpPr>
            <a:spLocks noGrp="1"/>
          </p:cNvSpPr>
          <p:nvPr>
            <p:ph idx="1"/>
          </p:nvPr>
        </p:nvSpPr>
        <p:spPr/>
        <p:txBody>
          <a:bodyPr>
            <a:normAutofit lnSpcReduction="10000"/>
          </a:bodyPr>
          <a:lstStyle/>
          <a:p>
            <a:r>
              <a:rPr lang="en-US" altLang="en-US"/>
              <a:t>In python, the with statement is used in exception handling to make the code cleaner and much more readable.</a:t>
            </a:r>
          </a:p>
          <a:p>
            <a:r>
              <a:rPr lang="en-US" altLang="en-US"/>
              <a:t>It simplifies the management of common resources lile file streams.</a:t>
            </a:r>
          </a:p>
          <a:p>
            <a:r>
              <a:rPr lang="en-US" altLang="en-US"/>
              <a:t>With the “with” statement, you get better syntax and exception handling.</a:t>
            </a:r>
          </a:p>
          <a:p>
            <a:r>
              <a:rPr lang="en-US" altLang="en-US"/>
              <a:t>In addition, it will automatically close the file.</a:t>
            </a:r>
          </a:p>
          <a:p>
            <a:r>
              <a:rPr lang="en-US" altLang="en-US"/>
              <a:t>The with statement provides  a way for ensuring that a clean up is always used.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THE WITH STATEMENT.</a:t>
            </a:r>
            <a:endParaRPr lang="en-US"/>
          </a:p>
        </p:txBody>
      </p:sp>
      <p:sp>
        <p:nvSpPr>
          <p:cNvPr id="3" name="Content Placeholder 2"/>
          <p:cNvSpPr>
            <a:spLocks noGrp="1"/>
          </p:cNvSpPr>
          <p:nvPr>
            <p:ph idx="1"/>
          </p:nvPr>
        </p:nvSpPr>
        <p:spPr/>
        <p:txBody>
          <a:bodyPr>
            <a:normAutofit/>
          </a:bodyPr>
          <a:lstStyle/>
          <a:p>
            <a:r>
              <a:rPr lang="en-US" altLang="en-US" baseline="-25000"/>
              <a:t>Eg : Without the with statement.</a:t>
            </a:r>
          </a:p>
          <a:p>
            <a:endParaRPr lang="en-US" altLang="en-US" baseline="-25000"/>
          </a:p>
          <a:p>
            <a:endParaRPr lang="en-US" altLang="en-US" baseline="-25000"/>
          </a:p>
          <a:p>
            <a:endParaRPr lang="en-US" altLang="en-US" baseline="-25000"/>
          </a:p>
          <a:p>
            <a:endParaRPr lang="en-US" altLang="en-US" baseline="-25000"/>
          </a:p>
          <a:p>
            <a:r>
              <a:rPr lang="en-US" altLang="en-US" baseline="-25000"/>
              <a:t>Eg : With the “with” statement.</a:t>
            </a:r>
          </a:p>
          <a:p>
            <a:endParaRPr lang="en-US" altLang="en-US" baseline="-25000"/>
          </a:p>
          <a:p>
            <a:endParaRPr lang="en-US" altLang="en-US" baseline="-25000"/>
          </a:p>
          <a:p>
            <a:endParaRPr lang="en-US" altLang="en-US" baseline="-25000"/>
          </a:p>
          <a:p>
            <a:endParaRPr lang="en-US" altLang="en-US" baseline="-25000"/>
          </a:p>
          <a:p>
            <a:r>
              <a:rPr lang="en-US" altLang="en-US" baseline="-25000"/>
              <a:t>Exercise : Execute with statement with exception handling.</a:t>
            </a:r>
          </a:p>
          <a:p>
            <a:endParaRPr lang="en-US" altLang="en-US" baseline="-25000"/>
          </a:p>
        </p:txBody>
      </p:sp>
      <p:pic>
        <p:nvPicPr>
          <p:cNvPr id="4" name="Picture 3"/>
          <p:cNvPicPr>
            <a:picLocks noChangeAspect="1"/>
          </p:cNvPicPr>
          <p:nvPr/>
        </p:nvPicPr>
        <p:blipFill>
          <a:blip r:embed="rId2"/>
          <a:stretch>
            <a:fillRect/>
          </a:stretch>
        </p:blipFill>
        <p:spPr>
          <a:xfrm>
            <a:off x="838200" y="2398395"/>
            <a:ext cx="4883785" cy="1257300"/>
          </a:xfrm>
          <a:prstGeom prst="rect">
            <a:avLst/>
          </a:prstGeom>
        </p:spPr>
      </p:pic>
      <p:pic>
        <p:nvPicPr>
          <p:cNvPr id="5" name="Picture 4"/>
          <p:cNvPicPr>
            <a:picLocks noChangeAspect="1"/>
          </p:cNvPicPr>
          <p:nvPr/>
        </p:nvPicPr>
        <p:blipFill>
          <a:blip r:embed="rId3"/>
          <a:stretch>
            <a:fillRect/>
          </a:stretch>
        </p:blipFill>
        <p:spPr>
          <a:xfrm>
            <a:off x="6042660" y="2379345"/>
            <a:ext cx="4114165" cy="1276350"/>
          </a:xfrm>
          <a:prstGeom prst="rect">
            <a:avLst/>
          </a:prstGeom>
        </p:spPr>
      </p:pic>
      <p:pic>
        <p:nvPicPr>
          <p:cNvPr id="6" name="Picture 5"/>
          <p:cNvPicPr>
            <a:picLocks noChangeAspect="1"/>
          </p:cNvPicPr>
          <p:nvPr/>
        </p:nvPicPr>
        <p:blipFill>
          <a:blip r:embed="rId4"/>
          <a:stretch>
            <a:fillRect/>
          </a:stretch>
        </p:blipFill>
        <p:spPr>
          <a:xfrm>
            <a:off x="838200" y="4338955"/>
            <a:ext cx="4883150" cy="1038225"/>
          </a:xfrm>
          <a:prstGeom prst="rect">
            <a:avLst/>
          </a:prstGeom>
        </p:spPr>
      </p:pic>
      <p:pic>
        <p:nvPicPr>
          <p:cNvPr id="7" name="Picture 6"/>
          <p:cNvPicPr>
            <a:picLocks noChangeAspect="1"/>
          </p:cNvPicPr>
          <p:nvPr/>
        </p:nvPicPr>
        <p:blipFill>
          <a:blip r:embed="rId5"/>
          <a:stretch>
            <a:fillRect/>
          </a:stretch>
        </p:blipFill>
        <p:spPr>
          <a:xfrm>
            <a:off x="6042660" y="4338955"/>
            <a:ext cx="4114165" cy="108585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CLASSES IN PYTHON.</a:t>
            </a:r>
          </a:p>
        </p:txBody>
      </p:sp>
      <p:sp>
        <p:nvSpPr>
          <p:cNvPr id="3" name="Content Placeholder 2"/>
          <p:cNvSpPr>
            <a:spLocks noGrp="1"/>
          </p:cNvSpPr>
          <p:nvPr>
            <p:ph idx="1"/>
          </p:nvPr>
        </p:nvSpPr>
        <p:spPr/>
        <p:txBody>
          <a:bodyPr>
            <a:noAutofit/>
          </a:bodyPr>
          <a:lstStyle/>
          <a:p>
            <a:r>
              <a:rPr lang="en-US" altLang="en-US" sz="2000"/>
              <a:t>A class is a code template for creating objects. Objects have member variables and have behaviour associated with them.</a:t>
            </a:r>
          </a:p>
          <a:p>
            <a:r>
              <a:rPr lang="en-US" altLang="en-US" sz="2000"/>
              <a:t>Python is an OOP language. Unlink the procedural oritented programming, where the emphasis is on function, OOP stresses on objects.</a:t>
            </a:r>
          </a:p>
          <a:p>
            <a:r>
              <a:rPr lang="en-US" altLang="en-US" sz="2000"/>
              <a:t>Object is simply a collection of data (variable) and methods (functions) that act on those data.</a:t>
            </a:r>
          </a:p>
          <a:p>
            <a:r>
              <a:rPr lang="en-US" altLang="en-US" sz="2000"/>
              <a:t>Class is a blueprint for the object.</a:t>
            </a:r>
          </a:p>
          <a:p>
            <a:r>
              <a:rPr lang="en-US" altLang="en-US" sz="2000"/>
              <a:t>We can think of class as a prototype of a house. It contains all the details about the floors, doors, windows, etc. Based on these descriptions we build the house.</a:t>
            </a:r>
          </a:p>
          <a:p>
            <a:r>
              <a:rPr lang="en-US" altLang="en-US" sz="2000"/>
              <a:t>House is the object here.</a:t>
            </a:r>
          </a:p>
          <a:p>
            <a:r>
              <a:rPr lang="en-US" altLang="en-US" sz="2000"/>
              <a:t>As many houses can be made from a description, we can create many objects from a class.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noAutofit/>
          </a:bodyPr>
          <a:lstStyle/>
          <a:p>
            <a:r>
              <a:rPr lang="en-US" altLang="en-US" sz="2400"/>
              <a:t>An object is also called an instance of a class and the process of creating this object is called instantiation.</a:t>
            </a:r>
          </a:p>
          <a:p>
            <a:r>
              <a:rPr lang="en-US" altLang="en-US" sz="2400"/>
              <a:t>Like function definition begins with the keyword “def”, in python we define a class using the keywork “class”.</a:t>
            </a:r>
          </a:p>
          <a:p>
            <a:r>
              <a:rPr lang="en-US" altLang="en-US" sz="2400"/>
              <a:t>Object oriented programming or OOPs allows programmers to create their own objects that have methods and attributes.</a:t>
            </a:r>
          </a:p>
          <a:p>
            <a:r>
              <a:rPr lang="en-US" altLang="en-US" sz="2400"/>
              <a:t>Remember that after defining a string, list, dictionary or other objects, you were able to call methods off of them with the “.method_name()” syntax.</a:t>
            </a:r>
          </a:p>
          <a:p>
            <a:r>
              <a:rPr lang="en-US" altLang="en-US" sz="2400"/>
              <a:t>These methods act as functions that use information about the object as well as the object itself to return results or change the current object.</a:t>
            </a:r>
          </a:p>
          <a:p>
            <a:r>
              <a:rPr lang="en-US" altLang="en-US" sz="2400"/>
              <a:t>OOP allows users to create their own objects.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lstStyle/>
          <a:p>
            <a:r>
              <a:rPr lang="en-US" altLang="en-US"/>
              <a:t>The general format is often confusing when first encountered and its usefulness may not be completely clear at first.</a:t>
            </a:r>
          </a:p>
          <a:p>
            <a:r>
              <a:rPr lang="en-US" altLang="en-US"/>
              <a:t>In general, OOP allows us to create code that is repeatable and organized.</a:t>
            </a:r>
          </a:p>
          <a:p>
            <a:r>
              <a:rPr lang="en-US" altLang="en-US"/>
              <a:t>For much larger scripts of python code, functions by themselves are not enough for organization and repeatability.</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noAutofit/>
          </a:bodyPr>
          <a:lstStyle/>
          <a:p>
            <a:r>
              <a:rPr lang="en-US" altLang="en-US"/>
              <a:t>Syntax : </a:t>
            </a:r>
          </a:p>
          <a:p>
            <a:endParaRPr lang="en-US" altLang="en-US"/>
          </a:p>
          <a:p>
            <a:endParaRPr lang="en-US" altLang="en-US"/>
          </a:p>
          <a:p>
            <a:endParaRPr lang="en-US" altLang="en-US"/>
          </a:p>
          <a:p>
            <a:r>
              <a:rPr lang="en-US" altLang="en-US"/>
              <a:t>Eg :  </a:t>
            </a:r>
          </a:p>
          <a:p>
            <a:endParaRPr lang="en-US" altLang="en-US"/>
          </a:p>
          <a:p>
            <a:endParaRPr lang="en-US" altLang="en-US"/>
          </a:p>
          <a:p>
            <a:r>
              <a:rPr lang="en-US" altLang="en-US"/>
              <a:t>Once you are done creating a class, you will need to create an object to work with the class.</a:t>
            </a:r>
          </a:p>
        </p:txBody>
      </p:sp>
      <p:pic>
        <p:nvPicPr>
          <p:cNvPr id="4" name="Picture 3"/>
          <p:cNvPicPr>
            <a:picLocks noChangeAspect="1"/>
          </p:cNvPicPr>
          <p:nvPr/>
        </p:nvPicPr>
        <p:blipFill>
          <a:blip r:embed="rId2"/>
          <a:stretch>
            <a:fillRect/>
          </a:stretch>
        </p:blipFill>
        <p:spPr>
          <a:xfrm>
            <a:off x="2853690" y="1825625"/>
            <a:ext cx="7257415" cy="1722755"/>
          </a:xfrm>
          <a:prstGeom prst="rect">
            <a:avLst/>
          </a:prstGeom>
        </p:spPr>
      </p:pic>
      <p:pic>
        <p:nvPicPr>
          <p:cNvPr id="5" name="Picture 4"/>
          <p:cNvPicPr>
            <a:picLocks noChangeAspect="1"/>
          </p:cNvPicPr>
          <p:nvPr/>
        </p:nvPicPr>
        <p:blipFill>
          <a:blip r:embed="rId3"/>
          <a:stretch>
            <a:fillRect/>
          </a:stretch>
        </p:blipFill>
        <p:spPr>
          <a:xfrm>
            <a:off x="2853690" y="3638550"/>
            <a:ext cx="3866515" cy="17335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noAutofit/>
          </a:bodyPr>
          <a:lstStyle/>
          <a:p>
            <a:r>
              <a:rPr lang="en-US" altLang="en-US" sz="2400"/>
              <a:t>Eg :</a:t>
            </a:r>
          </a:p>
          <a:p>
            <a:endParaRPr lang="en-US" altLang="en-US" sz="2400"/>
          </a:p>
          <a:p>
            <a:endParaRPr lang="en-US" altLang="en-US" sz="2400"/>
          </a:p>
          <a:p>
            <a:r>
              <a:rPr lang="en-US" altLang="en-US" sz="2400"/>
              <a:t>The example above are classes and objects in their simplest form and are not really useful in read life applications.</a:t>
            </a:r>
          </a:p>
          <a:p>
            <a:r>
              <a:rPr lang="en-US" altLang="en-US" sz="2400"/>
              <a:t>To understand the meaning of classes, we will have to understand the build-in “__init__()” function.</a:t>
            </a:r>
          </a:p>
          <a:p>
            <a:r>
              <a:rPr lang="en-US" altLang="en-US" sz="2400"/>
              <a:t>All classes have a function called __init__(), which is always executed when the class if being initiated. </a:t>
            </a:r>
          </a:p>
          <a:p>
            <a:r>
              <a:rPr lang="en-US" altLang="en-US" sz="2400"/>
              <a:t>Use the __init__() function to assign values to object properties or other operations that are necessary to do when the object is being created.</a:t>
            </a:r>
          </a:p>
        </p:txBody>
      </p:sp>
      <p:pic>
        <p:nvPicPr>
          <p:cNvPr id="4" name="Picture 3"/>
          <p:cNvPicPr>
            <a:picLocks noChangeAspect="1"/>
          </p:cNvPicPr>
          <p:nvPr/>
        </p:nvPicPr>
        <p:blipFill>
          <a:blip r:embed="rId2"/>
          <a:stretch>
            <a:fillRect/>
          </a:stretch>
        </p:blipFill>
        <p:spPr>
          <a:xfrm>
            <a:off x="2423795" y="1691005"/>
            <a:ext cx="3895090" cy="15424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TEXT EDITORS.</a:t>
            </a:r>
          </a:p>
        </p:txBody>
      </p:sp>
      <p:sp>
        <p:nvSpPr>
          <p:cNvPr id="3" name="Content Placeholder 2"/>
          <p:cNvSpPr>
            <a:spLocks noGrp="1"/>
          </p:cNvSpPr>
          <p:nvPr>
            <p:ph idx="1"/>
          </p:nvPr>
        </p:nvSpPr>
        <p:spPr/>
        <p:txBody>
          <a:bodyPr/>
          <a:lstStyle/>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General text editors for any text file.</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Works with a variety of text files.</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Can be customised with plugins and add-ons.</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Most popular text editors are sublime text, atom, etc.</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noAutofit/>
          </a:bodyPr>
          <a:lstStyle/>
          <a:p>
            <a:r>
              <a:rPr lang="en-US" altLang="en-US" sz="2400"/>
              <a:t>Eg :</a:t>
            </a:r>
          </a:p>
          <a:p>
            <a:endParaRPr lang="en-US" altLang="en-US" sz="2400"/>
          </a:p>
          <a:p>
            <a:endParaRPr lang="en-US" altLang="en-US" sz="2400"/>
          </a:p>
          <a:p>
            <a:endParaRPr lang="en-US" altLang="en-US" sz="2400"/>
          </a:p>
          <a:p>
            <a:r>
              <a:rPr lang="en-US" altLang="en-US" sz="2400"/>
              <a:t>The __init__() function is automatically called every time the class is being used to create a new object.</a:t>
            </a:r>
          </a:p>
          <a:p>
            <a:r>
              <a:rPr lang="en-US" altLang="en-US" sz="2400"/>
              <a:t>The self parameter is a reference to the current instance of the class and is used to access variables that belongs to the class.</a:t>
            </a:r>
          </a:p>
          <a:p>
            <a:r>
              <a:rPr lang="en-US" altLang="en-US" sz="2400"/>
              <a:t>It does not have to be named self. You can call it whatever you like but it has to be the 1st parameter of any function in the class.</a:t>
            </a:r>
          </a:p>
        </p:txBody>
      </p:sp>
      <p:pic>
        <p:nvPicPr>
          <p:cNvPr id="4" name="Picture 3"/>
          <p:cNvPicPr>
            <a:picLocks noChangeAspect="1"/>
          </p:cNvPicPr>
          <p:nvPr/>
        </p:nvPicPr>
        <p:blipFill>
          <a:blip r:embed="rId2"/>
          <a:stretch>
            <a:fillRect/>
          </a:stretch>
        </p:blipFill>
        <p:spPr>
          <a:xfrm>
            <a:off x="2002790" y="1691005"/>
            <a:ext cx="6289040" cy="179133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CLASSES IN PYTHON.</a:t>
            </a:r>
            <a:endParaRPr lang="en-US"/>
          </a:p>
        </p:txBody>
      </p:sp>
      <p:sp>
        <p:nvSpPr>
          <p:cNvPr id="3" name="Content Placeholder 2"/>
          <p:cNvSpPr>
            <a:spLocks noGrp="1"/>
          </p:cNvSpPr>
          <p:nvPr>
            <p:ph idx="1"/>
          </p:nvPr>
        </p:nvSpPr>
        <p:spPr/>
        <p:txBody>
          <a:bodyPr/>
          <a:lstStyle/>
          <a:p>
            <a:r>
              <a:rPr lang="en-US" altLang="en-US"/>
              <a:t>Eg : </a:t>
            </a:r>
          </a:p>
        </p:txBody>
      </p:sp>
      <p:pic>
        <p:nvPicPr>
          <p:cNvPr id="4" name="Picture 3"/>
          <p:cNvPicPr>
            <a:picLocks noChangeAspect="1"/>
          </p:cNvPicPr>
          <p:nvPr/>
        </p:nvPicPr>
        <p:blipFill>
          <a:blip r:embed="rId2"/>
          <a:stretch>
            <a:fillRect/>
          </a:stretch>
        </p:blipFill>
        <p:spPr>
          <a:xfrm>
            <a:off x="2086610" y="2005330"/>
            <a:ext cx="6860540" cy="1690370"/>
          </a:xfrm>
          <a:prstGeom prst="rect">
            <a:avLst/>
          </a:prstGeom>
        </p:spPr>
      </p:pic>
      <p:pic>
        <p:nvPicPr>
          <p:cNvPr id="5" name="Picture 4"/>
          <p:cNvPicPr>
            <a:picLocks noChangeAspect="1"/>
          </p:cNvPicPr>
          <p:nvPr/>
        </p:nvPicPr>
        <p:blipFill>
          <a:blip r:embed="rId3"/>
          <a:stretch>
            <a:fillRect/>
          </a:stretch>
        </p:blipFill>
        <p:spPr>
          <a:xfrm>
            <a:off x="2086610" y="3848100"/>
            <a:ext cx="6859905" cy="247078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ATTRIBUTES AND METHODS.</a:t>
            </a:r>
          </a:p>
        </p:txBody>
      </p:sp>
      <p:sp>
        <p:nvSpPr>
          <p:cNvPr id="3" name="Content Placeholder 2"/>
          <p:cNvSpPr>
            <a:spLocks noGrp="1"/>
          </p:cNvSpPr>
          <p:nvPr>
            <p:ph idx="1"/>
          </p:nvPr>
        </p:nvSpPr>
        <p:spPr/>
        <p:txBody>
          <a:bodyPr/>
          <a:lstStyle/>
          <a:p>
            <a:r>
              <a:rPr lang="en-US" altLang="en-US"/>
              <a:t>A class attribute is a python variable that belongs to a class rather than a particular object.</a:t>
            </a:r>
          </a:p>
          <a:p>
            <a:r>
              <a:rPr lang="en-US" altLang="en-US"/>
              <a:t>It is shared between all the objects of this class and it is defined outside the constructor function, __init__(self) of the class.</a:t>
            </a:r>
          </a:p>
          <a:p>
            <a:r>
              <a:rPr lang="en-US" altLang="en-US"/>
              <a:t>Class attributes are attributes which are owned by the class itself. They will be shared by all the instances of the class.</a:t>
            </a:r>
          </a:p>
          <a:p>
            <a:r>
              <a:rPr lang="en-US" altLang="en-US"/>
              <a:t>Therefore they will have the same value for every instance.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ATTRIBUTES AND METHODS.</a:t>
            </a:r>
            <a:endParaRPr lang="en-US"/>
          </a:p>
        </p:txBody>
      </p:sp>
      <p:sp>
        <p:nvSpPr>
          <p:cNvPr id="3" name="Content Placeholder 2"/>
          <p:cNvSpPr>
            <a:spLocks noGrp="1"/>
          </p:cNvSpPr>
          <p:nvPr>
            <p:ph idx="1"/>
          </p:nvPr>
        </p:nvSpPr>
        <p:spPr/>
        <p:txBody>
          <a:bodyPr>
            <a:noAutofit/>
          </a:bodyPr>
          <a:lstStyle/>
          <a:p>
            <a:r>
              <a:rPr lang="en-US" altLang="en-US"/>
              <a:t>Eg :</a:t>
            </a:r>
          </a:p>
          <a:p>
            <a:endParaRPr lang="en-US" altLang="en-US"/>
          </a:p>
          <a:p>
            <a:endParaRPr lang="en-US" altLang="en-US"/>
          </a:p>
          <a:p>
            <a:endParaRPr lang="en-US" altLang="en-US"/>
          </a:p>
          <a:p>
            <a:endParaRPr lang="en-US" altLang="en-US"/>
          </a:p>
          <a:p>
            <a:r>
              <a:rPr lang="en-US" altLang="en-US"/>
              <a:t>A method is a set of instructions. Methods are functions which are associated with an object.</a:t>
            </a:r>
          </a:p>
          <a:p>
            <a:r>
              <a:rPr lang="en-US" altLang="en-US"/>
              <a:t>A method is a function that is inside of a class.</a:t>
            </a:r>
          </a:p>
          <a:p>
            <a:r>
              <a:rPr lang="en-US" altLang="en-US"/>
              <a:t>The key difference between an attribute and a method is how we call them. </a:t>
            </a:r>
          </a:p>
        </p:txBody>
      </p:sp>
      <p:pic>
        <p:nvPicPr>
          <p:cNvPr id="4" name="Picture 3"/>
          <p:cNvPicPr>
            <a:picLocks noChangeAspect="1"/>
          </p:cNvPicPr>
          <p:nvPr/>
        </p:nvPicPr>
        <p:blipFill>
          <a:blip r:embed="rId2"/>
          <a:stretch>
            <a:fillRect/>
          </a:stretch>
        </p:blipFill>
        <p:spPr>
          <a:xfrm>
            <a:off x="1854200" y="1691005"/>
            <a:ext cx="7808595" cy="23577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ATTRIBUTES AND METHODS.</a:t>
            </a:r>
            <a:endParaRPr lang="en-US"/>
          </a:p>
        </p:txBody>
      </p:sp>
      <p:sp>
        <p:nvSpPr>
          <p:cNvPr id="3" name="Content Placeholder 2"/>
          <p:cNvSpPr>
            <a:spLocks noGrp="1"/>
          </p:cNvSpPr>
          <p:nvPr>
            <p:ph idx="1"/>
          </p:nvPr>
        </p:nvSpPr>
        <p:spPr/>
        <p:txBody>
          <a:bodyPr/>
          <a:lstStyle/>
          <a:p>
            <a:r>
              <a:rPr lang="en-US" altLang="en-US"/>
              <a:t>Remember when calling the attributes we never used the parenthesis to call them.</a:t>
            </a:r>
          </a:p>
          <a:p>
            <a:r>
              <a:rPr lang="en-US" altLang="en-US"/>
              <a:t>However, when you are going to call the methods, you will need to provide the parenthesis to call them.</a:t>
            </a:r>
          </a:p>
          <a:p>
            <a:r>
              <a:rPr lang="en-US" altLang="en-US"/>
              <a:t>Eg : </a:t>
            </a:r>
          </a:p>
        </p:txBody>
      </p:sp>
      <p:pic>
        <p:nvPicPr>
          <p:cNvPr id="4" name="Picture 3"/>
          <p:cNvPicPr>
            <a:picLocks noChangeAspect="1"/>
          </p:cNvPicPr>
          <p:nvPr/>
        </p:nvPicPr>
        <p:blipFill>
          <a:blip r:embed="rId2"/>
          <a:stretch>
            <a:fillRect/>
          </a:stretch>
        </p:blipFill>
        <p:spPr>
          <a:xfrm>
            <a:off x="2018665" y="3695065"/>
            <a:ext cx="4627245" cy="2686685"/>
          </a:xfrm>
          <a:prstGeom prst="rect">
            <a:avLst/>
          </a:prstGeom>
        </p:spPr>
      </p:pic>
      <p:pic>
        <p:nvPicPr>
          <p:cNvPr id="5" name="Picture 4"/>
          <p:cNvPicPr>
            <a:picLocks noChangeAspect="1"/>
          </p:cNvPicPr>
          <p:nvPr/>
        </p:nvPicPr>
        <p:blipFill>
          <a:blip r:embed="rId3"/>
          <a:stretch>
            <a:fillRect/>
          </a:stretch>
        </p:blipFill>
        <p:spPr>
          <a:xfrm>
            <a:off x="7025640" y="3695065"/>
            <a:ext cx="4450715" cy="26860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ATTRIBUTES AND METHODS.</a:t>
            </a:r>
            <a:endParaRPr lang="en-US"/>
          </a:p>
        </p:txBody>
      </p:sp>
      <p:sp>
        <p:nvSpPr>
          <p:cNvPr id="3" name="Content Placeholder 2"/>
          <p:cNvSpPr>
            <a:spLocks noGrp="1"/>
          </p:cNvSpPr>
          <p:nvPr>
            <p:ph idx="1"/>
          </p:nvPr>
        </p:nvSpPr>
        <p:spPr/>
        <p:txBody>
          <a:bodyPr/>
          <a:lstStyle/>
          <a:p>
            <a:r>
              <a:rPr lang="en-US" altLang="en-US"/>
              <a:t>You can also pass arguments to your methods from outside.</a:t>
            </a:r>
          </a:p>
          <a:p>
            <a:endParaRPr lang="en-US" altLang="en-US"/>
          </a:p>
          <a:p>
            <a:endParaRPr lang="en-US" altLang="en-US"/>
          </a:p>
          <a:p>
            <a:endParaRPr lang="en-US" altLang="en-US"/>
          </a:p>
          <a:p>
            <a:r>
              <a:rPr lang="en-US" altLang="en-US"/>
              <a:t>Eg : </a:t>
            </a:r>
          </a:p>
          <a:p>
            <a:endParaRPr lang="en-US" altLang="en-US"/>
          </a:p>
        </p:txBody>
      </p:sp>
      <p:pic>
        <p:nvPicPr>
          <p:cNvPr id="4" name="Picture 3"/>
          <p:cNvPicPr>
            <a:picLocks noChangeAspect="1"/>
          </p:cNvPicPr>
          <p:nvPr/>
        </p:nvPicPr>
        <p:blipFill>
          <a:blip r:embed="rId2"/>
          <a:stretch>
            <a:fillRect/>
          </a:stretch>
        </p:blipFill>
        <p:spPr>
          <a:xfrm>
            <a:off x="2614930" y="2291080"/>
            <a:ext cx="4646295" cy="2097405"/>
          </a:xfrm>
          <a:prstGeom prst="rect">
            <a:avLst/>
          </a:prstGeom>
        </p:spPr>
      </p:pic>
      <p:pic>
        <p:nvPicPr>
          <p:cNvPr id="5" name="Picture 4"/>
          <p:cNvPicPr>
            <a:picLocks noChangeAspect="1"/>
          </p:cNvPicPr>
          <p:nvPr/>
        </p:nvPicPr>
        <p:blipFill>
          <a:blip r:embed="rId3"/>
          <a:stretch>
            <a:fillRect/>
          </a:stretch>
        </p:blipFill>
        <p:spPr>
          <a:xfrm>
            <a:off x="7385050" y="3649980"/>
            <a:ext cx="4451985" cy="30841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INHERITANCE.</a:t>
            </a:r>
          </a:p>
        </p:txBody>
      </p:sp>
      <p:sp>
        <p:nvSpPr>
          <p:cNvPr id="3" name="Content Placeholder 2"/>
          <p:cNvSpPr>
            <a:spLocks noGrp="1"/>
          </p:cNvSpPr>
          <p:nvPr>
            <p:ph idx="1"/>
          </p:nvPr>
        </p:nvSpPr>
        <p:spPr/>
        <p:txBody>
          <a:bodyPr/>
          <a:lstStyle/>
          <a:p>
            <a:r>
              <a:rPr lang="en-US" altLang="en-US"/>
              <a:t>Inheritance allows us to define a class that inherits all the methods and properties from another class.</a:t>
            </a:r>
          </a:p>
          <a:p>
            <a:r>
              <a:rPr lang="en-US" altLang="en-US"/>
              <a:t>When you talk about inheritance, you will have a parent class and a child class.</a:t>
            </a:r>
          </a:p>
          <a:p>
            <a:r>
              <a:rPr lang="en-US" altLang="en-US"/>
              <a:t>Parent class is the class being inherited from also called as the base class.</a:t>
            </a:r>
          </a:p>
          <a:p>
            <a:r>
              <a:rPr lang="en-US" altLang="en-US"/>
              <a:t>Child class is the class that inherits from another calss also called as the derived class.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PARENT CLASS.</a:t>
            </a:r>
          </a:p>
        </p:txBody>
      </p:sp>
      <p:sp>
        <p:nvSpPr>
          <p:cNvPr id="3" name="Content Placeholder 2"/>
          <p:cNvSpPr>
            <a:spLocks noGrp="1"/>
          </p:cNvSpPr>
          <p:nvPr>
            <p:ph idx="1"/>
          </p:nvPr>
        </p:nvSpPr>
        <p:spPr/>
        <p:txBody>
          <a:bodyPr/>
          <a:lstStyle/>
          <a:p>
            <a:r>
              <a:rPr lang="en-US" altLang="en-US"/>
              <a:t>The syntax for creating a parent class is same as creating any other class. So you can make any class as a parent class.</a:t>
            </a:r>
          </a:p>
          <a:p>
            <a:r>
              <a:rPr lang="en-US" altLang="en-US"/>
              <a:t>Eg : </a:t>
            </a:r>
          </a:p>
        </p:txBody>
      </p:sp>
      <p:pic>
        <p:nvPicPr>
          <p:cNvPr id="4" name="Picture 3"/>
          <p:cNvPicPr>
            <a:picLocks noChangeAspect="1"/>
          </p:cNvPicPr>
          <p:nvPr/>
        </p:nvPicPr>
        <p:blipFill>
          <a:blip r:embed="rId2"/>
          <a:stretch>
            <a:fillRect/>
          </a:stretch>
        </p:blipFill>
        <p:spPr>
          <a:xfrm>
            <a:off x="3129280" y="3176905"/>
            <a:ext cx="5933440" cy="336169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CHILD CLASS.</a:t>
            </a:r>
          </a:p>
        </p:txBody>
      </p:sp>
      <p:sp>
        <p:nvSpPr>
          <p:cNvPr id="3" name="Content Placeholder 2"/>
          <p:cNvSpPr>
            <a:spLocks noGrp="1"/>
          </p:cNvSpPr>
          <p:nvPr>
            <p:ph idx="1"/>
          </p:nvPr>
        </p:nvSpPr>
        <p:spPr/>
        <p:txBody>
          <a:bodyPr/>
          <a:lstStyle/>
          <a:p>
            <a:r>
              <a:rPr lang="en-US" altLang="en-US"/>
              <a:t>You can create a child class by passing the parent class as a parameter to the child class that will inherit the properties from the parent class.</a:t>
            </a:r>
          </a:p>
          <a:p>
            <a:r>
              <a:rPr lang="en-US" altLang="en-US"/>
              <a:t>Eg : </a:t>
            </a:r>
          </a:p>
          <a:p>
            <a:endParaRPr lang="en-US" altLang="en-US"/>
          </a:p>
          <a:p>
            <a:endParaRPr lang="en-US" altLang="en-US"/>
          </a:p>
          <a:p>
            <a:endParaRPr lang="en-US" altLang="en-US"/>
          </a:p>
          <a:p>
            <a:r>
              <a:rPr lang="en-US" altLang="en-US"/>
              <a:t>Now the child class will have the same properties and methods as the “person” class.</a:t>
            </a:r>
          </a:p>
        </p:txBody>
      </p:sp>
      <p:pic>
        <p:nvPicPr>
          <p:cNvPr id="4" name="Picture 3"/>
          <p:cNvPicPr>
            <a:picLocks noChangeAspect="1"/>
          </p:cNvPicPr>
          <p:nvPr/>
        </p:nvPicPr>
        <p:blipFill>
          <a:blip r:embed="rId2"/>
          <a:stretch>
            <a:fillRect/>
          </a:stretch>
        </p:blipFill>
        <p:spPr>
          <a:xfrm>
            <a:off x="2234247" y="2723929"/>
            <a:ext cx="7723505" cy="211455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CREATING A CHILD CLASS.</a:t>
            </a:r>
            <a:endParaRPr lang="en-US"/>
          </a:p>
        </p:txBody>
      </p:sp>
      <p:sp>
        <p:nvSpPr>
          <p:cNvPr id="3" name="Content Placeholder 2"/>
          <p:cNvSpPr>
            <a:spLocks noGrp="1"/>
          </p:cNvSpPr>
          <p:nvPr>
            <p:ph idx="1"/>
          </p:nvPr>
        </p:nvSpPr>
        <p:spPr/>
        <p:txBody>
          <a:bodyPr/>
          <a:lstStyle/>
          <a:p>
            <a:r>
              <a:rPr lang="en-US" altLang="en-US" sz="2400"/>
              <a:t>So far we have created a child class that will inherit the methods and properties from a parent class.</a:t>
            </a:r>
          </a:p>
          <a:p>
            <a:r>
              <a:rPr lang="en-US" altLang="en-US" sz="2400"/>
              <a:t>We can also add the __init__() function to the child class.</a:t>
            </a:r>
          </a:p>
          <a:p>
            <a:r>
              <a:rPr lang="en-US" altLang="en-US" sz="2400"/>
              <a:t>But remember that when you add the __init__() function, the child class will no longer inherit the properties from the parent class.</a:t>
            </a:r>
          </a:p>
          <a:p>
            <a:r>
              <a:rPr lang="en-US" altLang="en-US" sz="2400"/>
              <a:t>The __init__() in the child class will override the inheritance from the parent __init__() function.</a:t>
            </a:r>
          </a:p>
          <a:p>
            <a:r>
              <a:rPr lang="en-US" altLang="en-US" sz="2400"/>
              <a:t>Eg : </a:t>
            </a:r>
          </a:p>
          <a:p>
            <a:endParaRPr lang="en-US" altLang="en-US" sz="2400"/>
          </a:p>
        </p:txBody>
      </p:sp>
      <p:pic>
        <p:nvPicPr>
          <p:cNvPr id="4" name="Picture 3"/>
          <p:cNvPicPr>
            <a:picLocks noChangeAspect="1"/>
          </p:cNvPicPr>
          <p:nvPr/>
        </p:nvPicPr>
        <p:blipFill>
          <a:blip r:embed="rId2"/>
          <a:stretch>
            <a:fillRect/>
          </a:stretch>
        </p:blipFill>
        <p:spPr>
          <a:xfrm>
            <a:off x="3276600" y="4681855"/>
            <a:ext cx="5638165" cy="1495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FULL IDEs.</a:t>
            </a:r>
          </a:p>
        </p:txBody>
      </p:sp>
      <p:sp>
        <p:nvSpPr>
          <p:cNvPr id="3" name="Content Placeholder 2"/>
          <p:cNvSpPr>
            <a:spLocks noGrp="1"/>
          </p:cNvSpPr>
          <p:nvPr>
            <p:ph idx="1"/>
          </p:nvPr>
        </p:nvSpPr>
        <p:spPr/>
        <p:txBody>
          <a:bodyPr/>
          <a:lstStyle/>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Development environments designed specifically for python.</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Larger programs.</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Only community editions are free.</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Desgined specifically for python with lots of extra functionality.</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Most popular IDEs are Pycharm and Spyder.</a:t>
            </a:r>
            <a:endParaRPr lang="en-IN" b="0" strike="noStrike" spc="-1">
              <a:latin typeface="Arial"/>
            </a:endParaRPr>
          </a:p>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CREATING A CHILD CLASS.</a:t>
            </a:r>
            <a:endParaRPr lang="en-US"/>
          </a:p>
        </p:txBody>
      </p:sp>
      <p:sp>
        <p:nvSpPr>
          <p:cNvPr id="3" name="Content Placeholder 2"/>
          <p:cNvSpPr>
            <a:spLocks noGrp="1"/>
          </p:cNvSpPr>
          <p:nvPr>
            <p:ph idx="1"/>
          </p:nvPr>
        </p:nvSpPr>
        <p:spPr/>
        <p:txBody>
          <a:bodyPr/>
          <a:lstStyle/>
          <a:p>
            <a:r>
              <a:rPr lang="en-US" altLang="en-US" sz="2400"/>
              <a:t>You can overcome this by adding a call to the __init__() function of the parent class.</a:t>
            </a:r>
          </a:p>
          <a:p>
            <a:r>
              <a:rPr lang="en-US" altLang="en-US" sz="2400"/>
              <a:t>Eg : </a:t>
            </a:r>
          </a:p>
          <a:p>
            <a:endParaRPr lang="en-US" altLang="en-US" sz="2400"/>
          </a:p>
          <a:p>
            <a:endParaRPr lang="en-US" altLang="en-US" sz="2400"/>
          </a:p>
          <a:p>
            <a:r>
              <a:rPr lang="en-US" altLang="en-US" sz="2400"/>
              <a:t>This way you can include the __init__() function in a child class and also add a __init__() function from the parent class to inherit the properties.</a:t>
            </a:r>
          </a:p>
          <a:p>
            <a:r>
              <a:rPr lang="en-US" altLang="en-US" sz="2400"/>
              <a:t>Python can also provide you with a “super()” function that can be used to inherit the properties from the parent to the child class.</a:t>
            </a:r>
          </a:p>
          <a:p>
            <a:endParaRPr lang="en-US" altLang="en-US" sz="2400"/>
          </a:p>
          <a:p>
            <a:endParaRPr lang="en-US" altLang="en-US" sz="2400"/>
          </a:p>
          <a:p>
            <a:endParaRPr lang="en-US" altLang="en-US" sz="2400"/>
          </a:p>
        </p:txBody>
      </p:sp>
      <p:pic>
        <p:nvPicPr>
          <p:cNvPr id="4" name="Picture 3"/>
          <p:cNvPicPr>
            <a:picLocks noChangeAspect="1"/>
          </p:cNvPicPr>
          <p:nvPr/>
        </p:nvPicPr>
        <p:blipFill>
          <a:blip r:embed="rId2"/>
          <a:stretch>
            <a:fillRect/>
          </a:stretch>
        </p:blipFill>
        <p:spPr>
          <a:xfrm>
            <a:off x="2786380" y="2533015"/>
            <a:ext cx="6619240" cy="13811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CREATING A CHILD CLASS.</a:t>
            </a:r>
            <a:endParaRPr lang="en-US"/>
          </a:p>
        </p:txBody>
      </p:sp>
      <p:sp>
        <p:nvSpPr>
          <p:cNvPr id="3" name="Content Placeholder 2"/>
          <p:cNvSpPr>
            <a:spLocks noGrp="1"/>
          </p:cNvSpPr>
          <p:nvPr>
            <p:ph idx="1"/>
          </p:nvPr>
        </p:nvSpPr>
        <p:spPr/>
        <p:txBody>
          <a:bodyPr/>
          <a:lstStyle/>
          <a:p>
            <a:r>
              <a:rPr lang="en-US" altLang="en-US" sz="2400"/>
              <a:t>Eg :</a:t>
            </a:r>
          </a:p>
          <a:p>
            <a:endParaRPr lang="en-US" altLang="en-US" sz="2400"/>
          </a:p>
          <a:p>
            <a:endParaRPr lang="en-US" altLang="en-US" sz="2400"/>
          </a:p>
          <a:p>
            <a:endParaRPr lang="en-US" altLang="en-US" sz="2400"/>
          </a:p>
          <a:p>
            <a:r>
              <a:rPr lang="en-US" altLang="en-US" sz="2400"/>
              <a:t> Eg : </a:t>
            </a:r>
          </a:p>
        </p:txBody>
      </p:sp>
      <p:pic>
        <p:nvPicPr>
          <p:cNvPr id="5" name="Picture 4"/>
          <p:cNvPicPr>
            <a:picLocks noChangeAspect="1"/>
          </p:cNvPicPr>
          <p:nvPr/>
        </p:nvPicPr>
        <p:blipFill>
          <a:blip r:embed="rId2"/>
          <a:stretch>
            <a:fillRect/>
          </a:stretch>
        </p:blipFill>
        <p:spPr>
          <a:xfrm>
            <a:off x="2010410" y="1691005"/>
            <a:ext cx="8171180" cy="1876425"/>
          </a:xfrm>
          <a:prstGeom prst="rect">
            <a:avLst/>
          </a:prstGeom>
        </p:spPr>
      </p:pic>
      <p:pic>
        <p:nvPicPr>
          <p:cNvPr id="6" name="Picture 5"/>
          <p:cNvPicPr>
            <a:picLocks noChangeAspect="1"/>
          </p:cNvPicPr>
          <p:nvPr/>
        </p:nvPicPr>
        <p:blipFill>
          <a:blip r:embed="rId3"/>
          <a:stretch>
            <a:fillRect/>
          </a:stretch>
        </p:blipFill>
        <p:spPr>
          <a:xfrm>
            <a:off x="3429000" y="3681730"/>
            <a:ext cx="5334000" cy="281051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CHILD CLASS.</a:t>
            </a:r>
          </a:p>
        </p:txBody>
      </p:sp>
      <p:sp>
        <p:nvSpPr>
          <p:cNvPr id="3" name="Content Placeholder 2"/>
          <p:cNvSpPr>
            <a:spLocks noGrp="1"/>
          </p:cNvSpPr>
          <p:nvPr>
            <p:ph idx="1"/>
          </p:nvPr>
        </p:nvSpPr>
        <p:spPr/>
        <p:txBody>
          <a:bodyPr/>
          <a:lstStyle/>
          <a:p>
            <a:r>
              <a:rPr lang="en-US" altLang="en-US"/>
              <a:t>Eg : </a:t>
            </a:r>
          </a:p>
        </p:txBody>
      </p:sp>
      <p:pic>
        <p:nvPicPr>
          <p:cNvPr id="5" name="Picture 4"/>
          <p:cNvPicPr>
            <a:picLocks noChangeAspect="1"/>
          </p:cNvPicPr>
          <p:nvPr/>
        </p:nvPicPr>
        <p:blipFill>
          <a:blip r:embed="rId2"/>
          <a:stretch>
            <a:fillRect/>
          </a:stretch>
        </p:blipFill>
        <p:spPr>
          <a:xfrm>
            <a:off x="1901825" y="1825625"/>
            <a:ext cx="8387715" cy="463486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POLYMORPHISM.</a:t>
            </a:r>
          </a:p>
        </p:txBody>
      </p:sp>
      <p:sp>
        <p:nvSpPr>
          <p:cNvPr id="3" name="Content Placeholder 2"/>
          <p:cNvSpPr>
            <a:spLocks noGrp="1"/>
          </p:cNvSpPr>
          <p:nvPr>
            <p:ph idx="1"/>
          </p:nvPr>
        </p:nvSpPr>
        <p:spPr/>
        <p:txBody>
          <a:bodyPr/>
          <a:lstStyle/>
          <a:p>
            <a:r>
              <a:rPr lang="en-US" altLang="en-US"/>
              <a:t>Polymorphism refers to the way in which different objects can share the same method name.</a:t>
            </a:r>
          </a:p>
          <a:p>
            <a:r>
              <a:rPr lang="en-US" altLang="en-US"/>
              <a:t>Sometimes an object comes in many types or forms. If we have a button, therer are many different draw outputs.</a:t>
            </a:r>
          </a:p>
          <a:p>
            <a:r>
              <a:rPr lang="en-US" altLang="en-US"/>
              <a:t>It can be a round button, check button, square button or a button with image, they all share the same logic. We access them using the same method. This is called polymorphism.</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POLYMORPHISM.</a:t>
            </a:r>
          </a:p>
        </p:txBody>
      </p:sp>
      <p:sp>
        <p:nvSpPr>
          <p:cNvPr id="3" name="Content Placeholder 2"/>
          <p:cNvSpPr>
            <a:spLocks noGrp="1"/>
          </p:cNvSpPr>
          <p:nvPr>
            <p:ph idx="1"/>
          </p:nvPr>
        </p:nvSpPr>
        <p:spPr/>
        <p:txBody>
          <a:bodyPr/>
          <a:lstStyle/>
          <a:p>
            <a:r>
              <a:rPr lang="en-US" altLang="en-US" sz="2400"/>
              <a:t>Eg : </a:t>
            </a:r>
          </a:p>
        </p:txBody>
      </p:sp>
      <p:pic>
        <p:nvPicPr>
          <p:cNvPr id="4" name="Picture 3"/>
          <p:cNvPicPr>
            <a:picLocks noChangeAspect="1"/>
          </p:cNvPicPr>
          <p:nvPr/>
        </p:nvPicPr>
        <p:blipFill>
          <a:blip r:embed="rId2"/>
          <a:stretch>
            <a:fillRect/>
          </a:stretch>
        </p:blipFill>
        <p:spPr>
          <a:xfrm>
            <a:off x="3349625" y="1825625"/>
            <a:ext cx="5492750" cy="448119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t>POLYMORPHISM WITH ABSTRACT CLASS.</a:t>
            </a:r>
          </a:p>
        </p:txBody>
      </p:sp>
      <p:sp>
        <p:nvSpPr>
          <p:cNvPr id="3" name="Content Placeholder 2"/>
          <p:cNvSpPr>
            <a:spLocks noGrp="1"/>
          </p:cNvSpPr>
          <p:nvPr>
            <p:ph idx="1"/>
          </p:nvPr>
        </p:nvSpPr>
        <p:spPr/>
        <p:txBody>
          <a:bodyPr/>
          <a:lstStyle/>
          <a:p>
            <a:r>
              <a:rPr lang="en-US" altLang="en-US" sz="2400"/>
              <a:t>An abstract class is a class that never expects to be instantiated. In abstract class we do not create an instance for the class. </a:t>
            </a:r>
          </a:p>
          <a:p>
            <a:r>
              <a:rPr lang="en-US" altLang="en-US" sz="2400"/>
              <a:t>An abstract class is only designed to serve as a base class.</a:t>
            </a:r>
          </a:p>
          <a:p>
            <a:r>
              <a:rPr lang="en-US" altLang="en-US" sz="2400"/>
              <a:t>Eg : </a:t>
            </a:r>
          </a:p>
        </p:txBody>
      </p:sp>
      <p:pic>
        <p:nvPicPr>
          <p:cNvPr id="4" name="Picture 3"/>
          <p:cNvPicPr>
            <a:picLocks noChangeAspect="1"/>
          </p:cNvPicPr>
          <p:nvPr/>
        </p:nvPicPr>
        <p:blipFill>
          <a:blip r:embed="rId2"/>
          <a:stretch>
            <a:fillRect/>
          </a:stretch>
        </p:blipFill>
        <p:spPr>
          <a:xfrm>
            <a:off x="2236470" y="3376930"/>
            <a:ext cx="7719060" cy="285686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sym typeface="+mn-ea"/>
              </a:rPr>
              <a:t>POLYMORPHISM WITH ABSTRACT CLASS.</a:t>
            </a:r>
          </a:p>
        </p:txBody>
      </p:sp>
      <p:sp>
        <p:nvSpPr>
          <p:cNvPr id="3" name="Content Placeholder 2"/>
          <p:cNvSpPr>
            <a:spLocks noGrp="1"/>
          </p:cNvSpPr>
          <p:nvPr>
            <p:ph idx="1"/>
          </p:nvPr>
        </p:nvSpPr>
        <p:spPr/>
        <p:txBody>
          <a:bodyPr/>
          <a:lstStyle/>
          <a:p>
            <a:r>
              <a:rPr lang="en-US" altLang="en-US" sz="2400"/>
              <a:t>Eg : </a:t>
            </a:r>
          </a:p>
        </p:txBody>
      </p:sp>
      <p:pic>
        <p:nvPicPr>
          <p:cNvPr id="4" name="Picture 3"/>
          <p:cNvPicPr>
            <a:picLocks noChangeAspect="1"/>
          </p:cNvPicPr>
          <p:nvPr/>
        </p:nvPicPr>
        <p:blipFill>
          <a:blip r:embed="rId2"/>
          <a:stretch>
            <a:fillRect/>
          </a:stretch>
        </p:blipFill>
        <p:spPr>
          <a:xfrm>
            <a:off x="1611630" y="2388870"/>
            <a:ext cx="8968740" cy="41148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CLASS.</a:t>
            </a:r>
          </a:p>
        </p:txBody>
      </p:sp>
      <p:sp>
        <p:nvSpPr>
          <p:cNvPr id="3" name="Content Placeholder 2"/>
          <p:cNvSpPr>
            <a:spLocks noGrp="1"/>
          </p:cNvSpPr>
          <p:nvPr>
            <p:ph idx="1"/>
          </p:nvPr>
        </p:nvSpPr>
        <p:spPr/>
        <p:txBody>
          <a:bodyPr/>
          <a:lstStyle/>
          <a:p>
            <a:r>
              <a:rPr lang="en-US" altLang="en-US" sz="2400"/>
              <a:t>Python has many built-in exceptions which forces your program to output an error when something goes wrong.</a:t>
            </a:r>
          </a:p>
          <a:p>
            <a:r>
              <a:rPr lang="en-US" altLang="en-US" sz="2400"/>
              <a:t>In python, users can define such exceptions by creating a new class.</a:t>
            </a:r>
          </a:p>
          <a:p>
            <a:r>
              <a:rPr lang="en-US" altLang="en-US" sz="2400"/>
              <a:t>This exception class has to be derived either directly/indirectly from “Exception” class. Most of the build-in exceptions are also derived from this class.</a:t>
            </a:r>
          </a:p>
          <a:p>
            <a:r>
              <a:rPr lang="en-US" altLang="en-US" sz="2400"/>
              <a:t>Eg : </a:t>
            </a:r>
          </a:p>
        </p:txBody>
      </p:sp>
      <p:pic>
        <p:nvPicPr>
          <p:cNvPr id="4" name="Picture 3"/>
          <p:cNvPicPr>
            <a:picLocks noChangeAspect="1"/>
          </p:cNvPicPr>
          <p:nvPr/>
        </p:nvPicPr>
        <p:blipFill>
          <a:blip r:embed="rId2"/>
          <a:stretch>
            <a:fillRect/>
          </a:stretch>
        </p:blipFill>
        <p:spPr>
          <a:xfrm>
            <a:off x="2533967" y="4479290"/>
            <a:ext cx="7124065" cy="185737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CLASS.</a:t>
            </a:r>
          </a:p>
        </p:txBody>
      </p:sp>
      <p:sp>
        <p:nvSpPr>
          <p:cNvPr id="3" name="Content Placeholder 2"/>
          <p:cNvSpPr>
            <a:spLocks noGrp="1"/>
          </p:cNvSpPr>
          <p:nvPr>
            <p:ph idx="1"/>
          </p:nvPr>
        </p:nvSpPr>
        <p:spPr/>
        <p:txBody>
          <a:bodyPr>
            <a:noAutofit/>
          </a:bodyPr>
          <a:lstStyle/>
          <a:p>
            <a:r>
              <a:rPr lang="en-US" altLang="en-US" sz="2000"/>
              <a:t>Eg :</a:t>
            </a:r>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r>
              <a:rPr lang="en-US" altLang="en-US" sz="2000"/>
              <a:t>This is the standard way of creating user defined exceptions in python but you are not limited to only this. </a:t>
            </a:r>
          </a:p>
        </p:txBody>
      </p:sp>
      <p:pic>
        <p:nvPicPr>
          <p:cNvPr id="4" name="Picture 3"/>
          <p:cNvPicPr>
            <a:picLocks noChangeAspect="1"/>
          </p:cNvPicPr>
          <p:nvPr/>
        </p:nvPicPr>
        <p:blipFill>
          <a:blip r:embed="rId2"/>
          <a:stretch>
            <a:fillRect/>
          </a:stretch>
        </p:blipFill>
        <p:spPr>
          <a:xfrm>
            <a:off x="1755775" y="1691005"/>
            <a:ext cx="4542155" cy="3686175"/>
          </a:xfrm>
          <a:prstGeom prst="rect">
            <a:avLst/>
          </a:prstGeom>
        </p:spPr>
      </p:pic>
      <p:pic>
        <p:nvPicPr>
          <p:cNvPr id="5" name="Picture 4"/>
          <p:cNvPicPr>
            <a:picLocks noChangeAspect="1"/>
          </p:cNvPicPr>
          <p:nvPr/>
        </p:nvPicPr>
        <p:blipFill>
          <a:blip r:embed="rId3"/>
          <a:stretch>
            <a:fillRect/>
          </a:stretch>
        </p:blipFill>
        <p:spPr>
          <a:xfrm>
            <a:off x="6671310" y="1691005"/>
            <a:ext cx="5332095" cy="368617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ITERATORS.</a:t>
            </a:r>
          </a:p>
        </p:txBody>
      </p:sp>
      <p:sp>
        <p:nvSpPr>
          <p:cNvPr id="3" name="Content Placeholder 2"/>
          <p:cNvSpPr>
            <a:spLocks noGrp="1"/>
          </p:cNvSpPr>
          <p:nvPr>
            <p:ph idx="1"/>
          </p:nvPr>
        </p:nvSpPr>
        <p:spPr/>
        <p:txBody>
          <a:bodyPr/>
          <a:lstStyle/>
          <a:p>
            <a:r>
              <a:rPr lang="en-US" altLang="en-US"/>
              <a:t>An iterator is an object that contains a countable number of values.</a:t>
            </a:r>
          </a:p>
          <a:p>
            <a:r>
              <a:rPr lang="en-US" altLang="en-US"/>
              <a:t>An iterator is an object that you can iterate upon, meaning you can go through all the values.</a:t>
            </a:r>
          </a:p>
          <a:p>
            <a:r>
              <a:rPr lang="en-US" altLang="en-US"/>
              <a:t>You can implement an iterator by using methods, __iter__() and __next__().</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838200" y="4621530"/>
            <a:ext cx="4218940" cy="1047750"/>
          </a:xfrm>
          <a:prstGeom prst="rect">
            <a:avLst/>
          </a:prstGeom>
        </p:spPr>
      </p:pic>
      <p:pic>
        <p:nvPicPr>
          <p:cNvPr id="5" name="Picture 4"/>
          <p:cNvPicPr>
            <a:picLocks noChangeAspect="1"/>
          </p:cNvPicPr>
          <p:nvPr/>
        </p:nvPicPr>
        <p:blipFill>
          <a:blip r:embed="rId3"/>
          <a:stretch>
            <a:fillRect/>
          </a:stretch>
        </p:blipFill>
        <p:spPr>
          <a:xfrm>
            <a:off x="6158865" y="4602480"/>
            <a:ext cx="4190365" cy="1066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NOTEBOOK ENVIRONMENTS.</a:t>
            </a:r>
          </a:p>
        </p:txBody>
      </p:sp>
      <p:sp>
        <p:nvSpPr>
          <p:cNvPr id="3" name="Content Placeholder 2"/>
          <p:cNvSpPr>
            <a:spLocks noGrp="1"/>
          </p:cNvSpPr>
          <p:nvPr>
            <p:ph idx="1"/>
          </p:nvPr>
        </p:nvSpPr>
        <p:spPr/>
        <p:txBody>
          <a:bodyPr/>
          <a:lstStyle/>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Great for learning.</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See input and output next to each other.</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Support in-line markdown notes, visualizations, videos and more.</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Special file formats that are not .py.</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Most popular is jupyter notebook.</a:t>
            </a:r>
            <a:endParaRPr lang="en-IN" b="0" strike="noStrike" spc="-1">
              <a:latin typeface="Arial"/>
            </a:endParaRPr>
          </a:p>
          <a:p>
            <a:pPr marL="228600" indent="-226695">
              <a:lnSpc>
                <a:spcPct val="90000"/>
              </a:lnSpc>
              <a:spcBef>
                <a:spcPts val="1000"/>
              </a:spcBef>
              <a:buClr>
                <a:srgbClr val="000000"/>
              </a:buClr>
              <a:buFont typeface="Arial"/>
              <a:buChar char="•"/>
            </a:pPr>
            <a:r>
              <a:rPr lang="en-IN" spc="-1">
                <a:solidFill>
                  <a:srgbClr val="000000"/>
                </a:solidFill>
                <a:latin typeface="Calibri"/>
                <a:ea typeface="DejaVu Sans" panose="020B0603030804020204"/>
                <a:sym typeface="+mn-ea"/>
              </a:rPr>
              <a:t>Development environments are a personal choice highly dependent on the personal preference.</a:t>
            </a:r>
            <a:endParaRPr lang="en-IN" b="0" strike="noStrike" spc="-1">
              <a:latin typeface="Arial"/>
            </a:endParaRPr>
          </a:p>
          <a:p>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ITERATORS.</a:t>
            </a:r>
          </a:p>
        </p:txBody>
      </p:sp>
      <p:sp>
        <p:nvSpPr>
          <p:cNvPr id="3" name="Content Placeholder 2"/>
          <p:cNvSpPr>
            <a:spLocks noGrp="1"/>
          </p:cNvSpPr>
          <p:nvPr>
            <p:ph idx="1"/>
          </p:nvPr>
        </p:nvSpPr>
        <p:spPr/>
        <p:txBody>
          <a:bodyPr/>
          <a:lstStyle/>
          <a:p>
            <a:r>
              <a:rPr lang="en-US" altLang="en-US"/>
              <a:t>To create an object/class as an iterator you have to implement the methods __iter__() and __next__() to your object.</a:t>
            </a:r>
          </a:p>
          <a:p>
            <a:r>
              <a:rPr lang="en-US" altLang="en-US"/>
              <a:t>All the classes have a function called __init__() which allows you to initialize when an object is created.</a:t>
            </a:r>
          </a:p>
          <a:p>
            <a:r>
              <a:rPr lang="en-US" altLang="en-US"/>
              <a:t>The __iter__() method also does the same thing but must return the iterator object.</a:t>
            </a:r>
          </a:p>
          <a:p>
            <a:r>
              <a:rPr lang="en-US" altLang="en-US"/>
              <a:t>The __next__() method also allows you to do operations but must return the next item in the sequence you have.</a:t>
            </a:r>
          </a:p>
          <a:p>
            <a:endParaRPr lang="en-US"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ITERATORS.</a:t>
            </a:r>
          </a:p>
        </p:txBody>
      </p:sp>
      <p:sp>
        <p:nvSpPr>
          <p:cNvPr id="3" name="Content Placeholder 2"/>
          <p:cNvSpPr>
            <a:spLocks noGrp="1"/>
          </p:cNvSpPr>
          <p:nvPr>
            <p:ph idx="1"/>
          </p:nvPr>
        </p:nvSpPr>
        <p:spPr>
          <a:xfrm>
            <a:off x="838200" y="1825625"/>
            <a:ext cx="10515600" cy="4946015"/>
          </a:xfrm>
        </p:spPr>
        <p:txBody>
          <a:bodyPr>
            <a:noAutofit/>
          </a:bodyPr>
          <a:lstStyle/>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r>
              <a:rPr lang="en-US" altLang="en-US" sz="2000" b="1"/>
              <a:t>StopIteration :</a:t>
            </a:r>
            <a:r>
              <a:rPr lang="en-US" altLang="en-US" sz="2000"/>
              <a:t> To stop an iteration from going on forever, we can use the “StopIteration” statement.</a:t>
            </a:r>
          </a:p>
          <a:p>
            <a:r>
              <a:rPr lang="en-US" altLang="en-US" sz="2000"/>
              <a:t>In the “__next__()” method, you can add a terminating condition that will raise an error if the iteration completes the speccified number of times. </a:t>
            </a:r>
          </a:p>
        </p:txBody>
      </p:sp>
      <p:pic>
        <p:nvPicPr>
          <p:cNvPr id="5" name="Picture 4"/>
          <p:cNvPicPr>
            <a:picLocks noChangeAspect="1"/>
          </p:cNvPicPr>
          <p:nvPr/>
        </p:nvPicPr>
        <p:blipFill>
          <a:blip r:embed="rId2"/>
          <a:stretch>
            <a:fillRect/>
          </a:stretch>
        </p:blipFill>
        <p:spPr>
          <a:xfrm>
            <a:off x="4314825" y="1691005"/>
            <a:ext cx="3561715" cy="326644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ITERATORS.</a:t>
            </a:r>
          </a:p>
        </p:txBody>
      </p:sp>
      <p:pic>
        <p:nvPicPr>
          <p:cNvPr id="4" name="Content Placeholder 3"/>
          <p:cNvPicPr>
            <a:picLocks noGrp="1" noChangeAspect="1"/>
          </p:cNvPicPr>
          <p:nvPr>
            <p:ph idx="1"/>
          </p:nvPr>
        </p:nvPicPr>
        <p:blipFill>
          <a:blip r:embed="rId2"/>
          <a:stretch>
            <a:fillRect/>
          </a:stretch>
        </p:blipFill>
        <p:spPr>
          <a:xfrm>
            <a:off x="3810635" y="1808480"/>
            <a:ext cx="4570095" cy="435165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GENERATORS.</a:t>
            </a:r>
          </a:p>
        </p:txBody>
      </p:sp>
      <p:sp>
        <p:nvSpPr>
          <p:cNvPr id="3" name="Content Placeholder 2"/>
          <p:cNvSpPr>
            <a:spLocks noGrp="1"/>
          </p:cNvSpPr>
          <p:nvPr>
            <p:ph idx="1"/>
          </p:nvPr>
        </p:nvSpPr>
        <p:spPr/>
        <p:txBody>
          <a:bodyPr>
            <a:normAutofit lnSpcReduction="10000"/>
          </a:bodyPr>
          <a:lstStyle/>
          <a:p>
            <a:r>
              <a:rPr lang="en-US" altLang="en-US"/>
              <a:t>A python generator is a function that produces a sequence of results.</a:t>
            </a:r>
          </a:p>
          <a:p>
            <a:r>
              <a:rPr lang="en-US" altLang="en-US"/>
              <a:t>It works by maintaining its local state, so that the function can resume again exactly where it left off when called subsequent times.</a:t>
            </a:r>
          </a:p>
          <a:p>
            <a:r>
              <a:rPr lang="en-US" altLang="en-US"/>
              <a:t>Thus, you can think of a generator as something like a powerful iterator.</a:t>
            </a:r>
          </a:p>
          <a:p>
            <a:r>
              <a:rPr lang="en-US" altLang="en-US"/>
              <a:t>The state of the function is maintained through the use of the keyword “yield” which has the below syntax.</a:t>
            </a:r>
          </a:p>
          <a:p>
            <a:endParaRPr lang="en-US" altLang="en-US"/>
          </a:p>
        </p:txBody>
      </p:sp>
      <p:pic>
        <p:nvPicPr>
          <p:cNvPr id="4" name="Picture 3"/>
          <p:cNvPicPr>
            <a:picLocks noChangeAspect="1"/>
          </p:cNvPicPr>
          <p:nvPr/>
        </p:nvPicPr>
        <p:blipFill>
          <a:blip r:embed="rId2"/>
          <a:stretch>
            <a:fillRect/>
          </a:stretch>
        </p:blipFill>
        <p:spPr>
          <a:xfrm>
            <a:off x="4371975" y="5527040"/>
            <a:ext cx="3447415" cy="56197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GENERATORS.</a:t>
            </a:r>
            <a:endParaRPr lang="en-US"/>
          </a:p>
        </p:txBody>
      </p:sp>
      <p:sp>
        <p:nvSpPr>
          <p:cNvPr id="3" name="Content Placeholder 2"/>
          <p:cNvSpPr>
            <a:spLocks noGrp="1"/>
          </p:cNvSpPr>
          <p:nvPr>
            <p:ph idx="1"/>
          </p:nvPr>
        </p:nvSpPr>
        <p:spPr/>
        <p:txBody>
          <a:bodyPr>
            <a:noAutofit/>
          </a:bodyPr>
          <a:lstStyle/>
          <a:p>
            <a:r>
              <a:rPr lang="en-US" altLang="en-US" sz="2400"/>
              <a:t>This works much like your “return” statement but has some differenences.</a:t>
            </a:r>
          </a:p>
          <a:p>
            <a:r>
              <a:rPr lang="en-US" altLang="en-US" sz="2400"/>
              <a:t>Generator function allows us to write a function that can send back a value and then later resume to pick up from where it left off.</a:t>
            </a:r>
          </a:p>
          <a:p>
            <a:r>
              <a:rPr lang="en-US" altLang="en-US" sz="2400"/>
              <a:t>The advantage is that instead of having to computer an entire series of values up front, the generator computes one value, waits until the next value is called for.</a:t>
            </a:r>
          </a:p>
          <a:p>
            <a:r>
              <a:rPr lang="en-US" altLang="en-US" sz="2400"/>
              <a:t>For example, the range() function does not produce a list in memory for all the values start to stop.</a:t>
            </a:r>
          </a:p>
          <a:p>
            <a:r>
              <a:rPr lang="en-US" altLang="en-US" sz="2400"/>
              <a:t>Instead, it just keeps track of the last number and the step size, to provide the flow of numbers.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6870"/>
            <a:ext cx="10515600" cy="1325563"/>
          </a:xfrm>
        </p:spPr>
        <p:txBody>
          <a:bodyPr>
            <a:normAutofit/>
          </a:bodyPr>
          <a:lstStyle/>
          <a:p>
            <a:r>
              <a:rPr lang="en-US" altLang="en-US" b="1">
                <a:sym typeface="+mn-ea"/>
              </a:rPr>
              <a:t>GENERATORS.</a:t>
            </a:r>
            <a:endParaRPr lang="en-US"/>
          </a:p>
        </p:txBody>
      </p:sp>
      <p:pic>
        <p:nvPicPr>
          <p:cNvPr id="5" name="Content Placeholder 4"/>
          <p:cNvPicPr>
            <a:picLocks noGrp="1" noChangeAspect="1"/>
          </p:cNvPicPr>
          <p:nvPr>
            <p:ph idx="1"/>
          </p:nvPr>
        </p:nvPicPr>
        <p:blipFill>
          <a:blip r:embed="rId2"/>
          <a:stretch>
            <a:fillRect/>
          </a:stretch>
        </p:blipFill>
        <p:spPr>
          <a:xfrm>
            <a:off x="838200" y="1691005"/>
            <a:ext cx="4048125" cy="1876425"/>
          </a:xfrm>
          <a:prstGeom prst="rect">
            <a:avLst/>
          </a:prstGeom>
        </p:spPr>
      </p:pic>
      <p:pic>
        <p:nvPicPr>
          <p:cNvPr id="6" name="Picture 5"/>
          <p:cNvPicPr>
            <a:picLocks noChangeAspect="1"/>
          </p:cNvPicPr>
          <p:nvPr/>
        </p:nvPicPr>
        <p:blipFill>
          <a:blip r:embed="rId3"/>
          <a:stretch>
            <a:fillRect/>
          </a:stretch>
        </p:blipFill>
        <p:spPr>
          <a:xfrm>
            <a:off x="6146165" y="1691005"/>
            <a:ext cx="4005580" cy="1876425"/>
          </a:xfrm>
          <a:prstGeom prst="rect">
            <a:avLst/>
          </a:prstGeom>
        </p:spPr>
      </p:pic>
      <p:pic>
        <p:nvPicPr>
          <p:cNvPr id="7" name="Picture 6"/>
          <p:cNvPicPr>
            <a:picLocks noChangeAspect="1"/>
          </p:cNvPicPr>
          <p:nvPr/>
        </p:nvPicPr>
        <p:blipFill>
          <a:blip r:embed="rId4"/>
          <a:stretch>
            <a:fillRect/>
          </a:stretch>
        </p:blipFill>
        <p:spPr>
          <a:xfrm>
            <a:off x="838200" y="3801110"/>
            <a:ext cx="4047490" cy="2162175"/>
          </a:xfrm>
          <a:prstGeom prst="rect">
            <a:avLst/>
          </a:prstGeom>
        </p:spPr>
      </p:pic>
      <p:pic>
        <p:nvPicPr>
          <p:cNvPr id="8" name="Picture 7"/>
          <p:cNvPicPr>
            <a:picLocks noChangeAspect="1"/>
          </p:cNvPicPr>
          <p:nvPr/>
        </p:nvPicPr>
        <p:blipFill>
          <a:blip r:embed="rId5"/>
          <a:stretch>
            <a:fillRect/>
          </a:stretch>
        </p:blipFill>
        <p:spPr>
          <a:xfrm>
            <a:off x="6146165" y="3739515"/>
            <a:ext cx="4005580" cy="222313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ANY and ALL IN PYTHON.</a:t>
            </a:r>
          </a:p>
        </p:txBody>
      </p:sp>
      <p:sp>
        <p:nvSpPr>
          <p:cNvPr id="3" name="Content Placeholder 2"/>
          <p:cNvSpPr>
            <a:spLocks noGrp="1"/>
          </p:cNvSpPr>
          <p:nvPr>
            <p:ph idx="1"/>
          </p:nvPr>
        </p:nvSpPr>
        <p:spPr>
          <a:xfrm>
            <a:off x="838200" y="1842135"/>
            <a:ext cx="10515600" cy="4351338"/>
          </a:xfrm>
        </p:spPr>
        <p:txBody>
          <a:bodyPr/>
          <a:lstStyle/>
          <a:p>
            <a:r>
              <a:rPr lang="en-US" altLang="en-US" sz="2400"/>
              <a:t>Python provides two built-in functions for “AND” and “OR” operations. They are “ALL” and “ANY” functions.</a:t>
            </a:r>
          </a:p>
          <a:p>
            <a:r>
              <a:rPr lang="en-US" altLang="en-US" sz="2400"/>
              <a:t>any() function:</a:t>
            </a:r>
          </a:p>
          <a:p>
            <a:pPr lvl="1"/>
            <a:r>
              <a:rPr lang="en-US" altLang="en-US" sz="2055"/>
              <a:t>The “any()” function returns True if any item in an iterable are true, otherwise it returns False.</a:t>
            </a:r>
          </a:p>
          <a:p>
            <a:pPr lvl="1"/>
            <a:r>
              <a:rPr lang="en-US" altLang="en-US" sz="2055"/>
              <a:t>Even is the iterable object is empty, the “any()” function will return False.</a:t>
            </a:r>
          </a:p>
          <a:p>
            <a:r>
              <a:rPr lang="en-US" altLang="en-US" sz="2400"/>
              <a:t>Syntax : any(iterable)</a:t>
            </a:r>
          </a:p>
          <a:p>
            <a:pPr lvl="1"/>
            <a:r>
              <a:rPr lang="en-US" altLang="en-US" sz="2055"/>
              <a:t>The iterable object can be a list, tuple or dictionary.</a:t>
            </a:r>
          </a:p>
        </p:txBody>
      </p:sp>
      <p:pic>
        <p:nvPicPr>
          <p:cNvPr id="4" name="Picture 3"/>
          <p:cNvPicPr>
            <a:picLocks noChangeAspect="1"/>
          </p:cNvPicPr>
          <p:nvPr/>
        </p:nvPicPr>
        <p:blipFill>
          <a:blip r:embed="rId2"/>
          <a:stretch>
            <a:fillRect/>
          </a:stretch>
        </p:blipFill>
        <p:spPr>
          <a:xfrm>
            <a:off x="838200" y="4980940"/>
            <a:ext cx="3723640" cy="1076325"/>
          </a:xfrm>
          <a:prstGeom prst="rect">
            <a:avLst/>
          </a:prstGeom>
        </p:spPr>
      </p:pic>
      <p:pic>
        <p:nvPicPr>
          <p:cNvPr id="5" name="Picture 4"/>
          <p:cNvPicPr>
            <a:picLocks noChangeAspect="1"/>
          </p:cNvPicPr>
          <p:nvPr/>
        </p:nvPicPr>
        <p:blipFill>
          <a:blip r:embed="rId3"/>
          <a:stretch>
            <a:fillRect/>
          </a:stretch>
        </p:blipFill>
        <p:spPr>
          <a:xfrm>
            <a:off x="5149850" y="4980940"/>
            <a:ext cx="2809240" cy="1076325"/>
          </a:xfrm>
          <a:prstGeom prst="rect">
            <a:avLst/>
          </a:prstGeom>
        </p:spPr>
      </p:pic>
      <p:pic>
        <p:nvPicPr>
          <p:cNvPr id="6" name="Picture 5"/>
          <p:cNvPicPr>
            <a:picLocks noChangeAspect="1"/>
          </p:cNvPicPr>
          <p:nvPr/>
        </p:nvPicPr>
        <p:blipFill>
          <a:blip r:embed="rId4"/>
          <a:stretch>
            <a:fillRect/>
          </a:stretch>
        </p:blipFill>
        <p:spPr>
          <a:xfrm>
            <a:off x="8253730" y="4990465"/>
            <a:ext cx="2771140" cy="10668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ANY and ALL IN PYTHON.</a:t>
            </a:r>
            <a:endParaRPr lang="en-US"/>
          </a:p>
        </p:txBody>
      </p:sp>
      <p:sp>
        <p:nvSpPr>
          <p:cNvPr id="3" name="Content Placeholder 2"/>
          <p:cNvSpPr>
            <a:spLocks noGrp="1"/>
          </p:cNvSpPr>
          <p:nvPr>
            <p:ph idx="1"/>
          </p:nvPr>
        </p:nvSpPr>
        <p:spPr/>
        <p:txBody>
          <a:bodyPr/>
          <a:lstStyle/>
          <a:p>
            <a:endParaRPr lang="en-US" altLang="en-US"/>
          </a:p>
          <a:p>
            <a:endParaRPr lang="en-US" altLang="en-US"/>
          </a:p>
          <a:p>
            <a:r>
              <a:rPr lang="en-US" altLang="en-US"/>
              <a:t>Return values from any():</a:t>
            </a:r>
          </a:p>
          <a:p>
            <a:pPr lvl="1"/>
            <a:r>
              <a:rPr lang="en-US" altLang="en-US"/>
              <a:t>True : If atleast one item of the iterable is True.</a:t>
            </a:r>
          </a:p>
          <a:p>
            <a:pPr lvl="1"/>
            <a:r>
              <a:rPr lang="en-US" altLang="en-US"/>
              <a:t>False : If all the items are False or if an iterable is empty.</a:t>
            </a:r>
          </a:p>
        </p:txBody>
      </p:sp>
      <p:pic>
        <p:nvPicPr>
          <p:cNvPr id="5" name="Picture 4"/>
          <p:cNvPicPr>
            <a:picLocks noChangeAspect="1"/>
          </p:cNvPicPr>
          <p:nvPr/>
        </p:nvPicPr>
        <p:blipFill>
          <a:blip r:embed="rId2"/>
          <a:stretch>
            <a:fillRect/>
          </a:stretch>
        </p:blipFill>
        <p:spPr>
          <a:xfrm>
            <a:off x="4081780" y="1691005"/>
            <a:ext cx="4028440" cy="109537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ANY and ALL IN PYTHON.</a:t>
            </a:r>
            <a:endParaRPr lang="en-US"/>
          </a:p>
        </p:txBody>
      </p:sp>
      <p:sp>
        <p:nvSpPr>
          <p:cNvPr id="3" name="Content Placeholder 2"/>
          <p:cNvSpPr>
            <a:spLocks noGrp="1"/>
          </p:cNvSpPr>
          <p:nvPr>
            <p:ph idx="1"/>
          </p:nvPr>
        </p:nvSpPr>
        <p:spPr/>
        <p:txBody>
          <a:bodyPr/>
          <a:lstStyle/>
          <a:p>
            <a:r>
              <a:rPr lang="en-US" altLang="en-US" sz="2400"/>
              <a:t>all() function :</a:t>
            </a:r>
          </a:p>
          <a:p>
            <a:pPr lvl="1"/>
            <a:r>
              <a:rPr lang="en-US" altLang="en-US" sz="2055"/>
              <a:t>The all() function returns True if all items in an iterable are true, otherwise it return False.</a:t>
            </a:r>
          </a:p>
          <a:p>
            <a:pPr lvl="1"/>
            <a:r>
              <a:rPr lang="en-US" altLang="en-US" sz="2055"/>
              <a:t>If the iterable object is empty, the all() function returns True.</a:t>
            </a:r>
          </a:p>
          <a:p>
            <a:r>
              <a:rPr lang="en-US" altLang="en-US" sz="2400"/>
              <a:t>Syntax : all(iterable)</a:t>
            </a:r>
          </a:p>
          <a:p>
            <a:pPr lvl="1"/>
            <a:r>
              <a:rPr lang="en-US" altLang="en-US" sz="2055"/>
              <a:t>The iterable object can be a list, tuple or dictionary.</a:t>
            </a:r>
          </a:p>
          <a:p>
            <a:endParaRPr lang="en-US" altLang="en-US" sz="2400"/>
          </a:p>
        </p:txBody>
      </p:sp>
      <p:pic>
        <p:nvPicPr>
          <p:cNvPr id="4" name="Picture 3"/>
          <p:cNvPicPr>
            <a:picLocks noChangeAspect="1"/>
          </p:cNvPicPr>
          <p:nvPr/>
        </p:nvPicPr>
        <p:blipFill>
          <a:blip r:embed="rId2"/>
          <a:stretch>
            <a:fillRect/>
          </a:stretch>
        </p:blipFill>
        <p:spPr>
          <a:xfrm>
            <a:off x="838200" y="4361815"/>
            <a:ext cx="3380740" cy="1057275"/>
          </a:xfrm>
          <a:prstGeom prst="rect">
            <a:avLst/>
          </a:prstGeom>
        </p:spPr>
      </p:pic>
      <p:pic>
        <p:nvPicPr>
          <p:cNvPr id="5" name="Picture 4"/>
          <p:cNvPicPr>
            <a:picLocks noChangeAspect="1"/>
          </p:cNvPicPr>
          <p:nvPr/>
        </p:nvPicPr>
        <p:blipFill>
          <a:blip r:embed="rId3"/>
          <a:stretch>
            <a:fillRect/>
          </a:stretch>
        </p:blipFill>
        <p:spPr>
          <a:xfrm>
            <a:off x="4888230" y="4352290"/>
            <a:ext cx="2856865" cy="1066800"/>
          </a:xfrm>
          <a:prstGeom prst="rect">
            <a:avLst/>
          </a:prstGeom>
        </p:spPr>
      </p:pic>
      <p:pic>
        <p:nvPicPr>
          <p:cNvPr id="6" name="Picture 5"/>
          <p:cNvPicPr>
            <a:picLocks noChangeAspect="1"/>
          </p:cNvPicPr>
          <p:nvPr/>
        </p:nvPicPr>
        <p:blipFill>
          <a:blip r:embed="rId4"/>
          <a:stretch>
            <a:fillRect/>
          </a:stretch>
        </p:blipFill>
        <p:spPr>
          <a:xfrm>
            <a:off x="8409305" y="4352290"/>
            <a:ext cx="2799715" cy="106680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ANY and ALL IN PYTHON.</a:t>
            </a:r>
            <a:endParaRPr lang="en-US"/>
          </a:p>
        </p:txBody>
      </p:sp>
      <p:sp>
        <p:nvSpPr>
          <p:cNvPr id="3" name="Content Placeholder 2"/>
          <p:cNvSpPr>
            <a:spLocks noGrp="1"/>
          </p:cNvSpPr>
          <p:nvPr>
            <p:ph idx="1"/>
          </p:nvPr>
        </p:nvSpPr>
        <p:spPr/>
        <p:txBody>
          <a:bodyPr/>
          <a:lstStyle/>
          <a:p>
            <a:endParaRPr lang="en-US"/>
          </a:p>
          <a:p>
            <a:endParaRPr lang="en-US"/>
          </a:p>
          <a:p>
            <a:r>
              <a:rPr lang="en-US" altLang="en-US"/>
              <a:t>Return value from all():</a:t>
            </a:r>
          </a:p>
          <a:p>
            <a:pPr lvl="1"/>
            <a:r>
              <a:rPr lang="en-US" altLang="en-US"/>
              <a:t>True : If all items in an iterable are True.</a:t>
            </a:r>
          </a:p>
          <a:p>
            <a:pPr lvl="1"/>
            <a:r>
              <a:rPr lang="en-US" altLang="en-US"/>
              <a:t>False : If any element in an iterabe is False</a:t>
            </a:r>
          </a:p>
        </p:txBody>
      </p:sp>
      <p:pic>
        <p:nvPicPr>
          <p:cNvPr id="4" name="Picture 3"/>
          <p:cNvPicPr>
            <a:picLocks noChangeAspect="1"/>
          </p:cNvPicPr>
          <p:nvPr/>
        </p:nvPicPr>
        <p:blipFill>
          <a:blip r:embed="rId2"/>
          <a:stretch>
            <a:fillRect/>
          </a:stretch>
        </p:blipFill>
        <p:spPr>
          <a:xfrm>
            <a:off x="4124325" y="1825625"/>
            <a:ext cx="3942715" cy="1066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SIMPLE PROGRAM EXAMPLE.</a:t>
            </a:r>
          </a:p>
        </p:txBody>
      </p:sp>
      <p:sp>
        <p:nvSpPr>
          <p:cNvPr id="3" name="Content Placeholder 2"/>
          <p:cNvSpPr>
            <a:spLocks noGrp="1"/>
          </p:cNvSpPr>
          <p:nvPr>
            <p:ph idx="1"/>
          </p:nvPr>
        </p:nvSpPr>
        <p:spPr/>
        <p:txBody>
          <a:bodyPr/>
          <a:lstStyle/>
          <a:p>
            <a:r>
              <a:rPr lang="en-US"/>
              <a:t>Lets look at a simple example for python program.</a:t>
            </a:r>
          </a:p>
          <a:p>
            <a:r>
              <a:rPr lang="en-US"/>
              <a:t>print ("Hello world")</a:t>
            </a:r>
          </a:p>
          <a:p>
            <a:r>
              <a:rPr lang="en-US" altLang="en-US"/>
              <a:t>Simple example using text editors.</a:t>
            </a:r>
          </a:p>
          <a:p>
            <a:r>
              <a:rPr lang="en-US" altLang="en-US"/>
              <a:t>Simple example using python IDEs.</a:t>
            </a:r>
          </a:p>
          <a:p>
            <a:r>
              <a:rPr lang="en-US" altLang="en-US"/>
              <a:t>Simple example using jupyter notebook.</a:t>
            </a:r>
            <a:endParaRPr lang="en-US"/>
          </a:p>
          <a:p>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DATA COMPRESSION.</a:t>
            </a:r>
          </a:p>
        </p:txBody>
      </p:sp>
      <p:sp>
        <p:nvSpPr>
          <p:cNvPr id="3" name="Content Placeholder 2"/>
          <p:cNvSpPr>
            <a:spLocks noGrp="1"/>
          </p:cNvSpPr>
          <p:nvPr>
            <p:ph idx="1"/>
          </p:nvPr>
        </p:nvSpPr>
        <p:spPr/>
        <p:txBody>
          <a:bodyPr/>
          <a:lstStyle/>
          <a:p>
            <a:r>
              <a:rPr lang="en-US" altLang="en-US"/>
              <a:t>In python, the data can be archived, compressed using the modules like zlib, gzip, bz2, lzma,zipfile and tarfile.</a:t>
            </a:r>
          </a:p>
          <a:p>
            <a:r>
              <a:rPr lang="en-US" altLang="en-US"/>
              <a:t>To use the respective module, you will need to import the module first.</a:t>
            </a:r>
          </a:p>
          <a:p>
            <a:endParaRPr lang="en-US" altLang="en-US"/>
          </a:p>
          <a:p>
            <a:endParaRPr lang="en-US" altLang="en-US"/>
          </a:p>
        </p:txBody>
      </p:sp>
      <p:pic>
        <p:nvPicPr>
          <p:cNvPr id="8" name="Picture 7"/>
          <p:cNvPicPr>
            <a:picLocks noChangeAspect="1"/>
          </p:cNvPicPr>
          <p:nvPr/>
        </p:nvPicPr>
        <p:blipFill>
          <a:blip r:embed="rId2"/>
          <a:stretch>
            <a:fillRect/>
          </a:stretch>
        </p:blipFill>
        <p:spPr>
          <a:xfrm>
            <a:off x="838200" y="3657600"/>
            <a:ext cx="4582160" cy="2686685"/>
          </a:xfrm>
          <a:prstGeom prst="rect">
            <a:avLst/>
          </a:prstGeom>
        </p:spPr>
      </p:pic>
      <p:pic>
        <p:nvPicPr>
          <p:cNvPr id="4" name="Picture 3"/>
          <p:cNvPicPr>
            <a:picLocks noChangeAspect="1"/>
          </p:cNvPicPr>
          <p:nvPr/>
        </p:nvPicPr>
        <p:blipFill>
          <a:blip r:embed="rId3"/>
          <a:stretch>
            <a:fillRect/>
          </a:stretch>
        </p:blipFill>
        <p:spPr>
          <a:xfrm>
            <a:off x="5742940" y="3657600"/>
            <a:ext cx="4965065" cy="268668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DATA STRUCTURES.</a:t>
            </a:r>
          </a:p>
        </p:txBody>
      </p:sp>
      <p:sp>
        <p:nvSpPr>
          <p:cNvPr id="3" name="Content Placeholder 2"/>
          <p:cNvSpPr>
            <a:spLocks noGrp="1"/>
          </p:cNvSpPr>
          <p:nvPr>
            <p:ph idx="1"/>
          </p:nvPr>
        </p:nvSpPr>
        <p:spPr>
          <a:xfrm>
            <a:off x="838200" y="1817370"/>
            <a:ext cx="10515600" cy="4351338"/>
          </a:xfrm>
        </p:spPr>
        <p:txBody>
          <a:bodyPr/>
          <a:lstStyle/>
          <a:p>
            <a:r>
              <a:rPr lang="en-US" altLang="en-US"/>
              <a:t>Data structures are basically just that, which can hold some data together.</a:t>
            </a:r>
          </a:p>
          <a:p>
            <a:r>
              <a:rPr lang="en-US" altLang="en-US"/>
              <a:t>In other words, they are used to store a collection of related data.</a:t>
            </a:r>
          </a:p>
          <a:p>
            <a:r>
              <a:rPr lang="en-US" altLang="en-US"/>
              <a:t>There are 4 built-in data structures in python - list, tuple, dictionary and set.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469" y="273050"/>
            <a:ext cx="10515600" cy="1325563"/>
          </a:xfrm>
        </p:spPr>
        <p:txBody>
          <a:bodyPr/>
          <a:lstStyle/>
          <a:p>
            <a:r>
              <a:rPr lang="en-US" altLang="en-US" b="1" dirty="0"/>
              <a:t>LIST COMPREHENSION.</a:t>
            </a:r>
          </a:p>
        </p:txBody>
      </p:sp>
      <p:sp>
        <p:nvSpPr>
          <p:cNvPr id="3" name="Content Placeholder 2"/>
          <p:cNvSpPr>
            <a:spLocks noGrp="1"/>
          </p:cNvSpPr>
          <p:nvPr>
            <p:ph idx="1"/>
          </p:nvPr>
        </p:nvSpPr>
        <p:spPr/>
        <p:txBody>
          <a:bodyPr/>
          <a:lstStyle/>
          <a:p>
            <a:r>
              <a:rPr lang="en-US" altLang="en-US" sz="2400" dirty="0"/>
              <a:t>List comprehension provides a concise way to create lists.</a:t>
            </a:r>
          </a:p>
          <a:p>
            <a:r>
              <a:rPr lang="en-US" altLang="en-US" sz="2400" dirty="0"/>
              <a:t>It consists of brackets containing an expression followed by a “for” clause, then zero or more “for” or “if” clause.</a:t>
            </a:r>
          </a:p>
          <a:p>
            <a:r>
              <a:rPr lang="en-US" altLang="en-US" sz="2400" dirty="0"/>
              <a:t>The result will be a new list resulting from evaluating the expression in the context of the “for” and “if” clauses which follow it.</a:t>
            </a:r>
          </a:p>
          <a:p>
            <a:r>
              <a:rPr lang="en-US" altLang="en-US" sz="2400" dirty="0"/>
              <a:t>The list comprehension always returns a result list.</a:t>
            </a:r>
          </a:p>
          <a:p>
            <a:r>
              <a:rPr lang="en-US" altLang="en-US" sz="2400" dirty="0"/>
              <a:t>Syntax: The list comprehension starts with a “[“ and “]”, to help you remember that the result is going to be a list.</a:t>
            </a:r>
          </a:p>
          <a:p>
            <a:endParaRPr lang="en-US" altLang="en-US" sz="2400" dirty="0"/>
          </a:p>
        </p:txBody>
      </p:sp>
      <p:pic>
        <p:nvPicPr>
          <p:cNvPr id="4" name="Picture 3"/>
          <p:cNvPicPr>
            <a:picLocks noChangeAspect="1"/>
          </p:cNvPicPr>
          <p:nvPr/>
        </p:nvPicPr>
        <p:blipFill>
          <a:blip r:embed="rId2"/>
          <a:stretch>
            <a:fillRect/>
          </a:stretch>
        </p:blipFill>
        <p:spPr>
          <a:xfrm>
            <a:off x="838200" y="5546725"/>
            <a:ext cx="6447790" cy="523875"/>
          </a:xfrm>
          <a:prstGeom prst="rect">
            <a:avLst/>
          </a:prstGeom>
        </p:spPr>
      </p:pic>
      <p:pic>
        <p:nvPicPr>
          <p:cNvPr id="5" name="Picture 4"/>
          <p:cNvPicPr>
            <a:picLocks noChangeAspect="1"/>
          </p:cNvPicPr>
          <p:nvPr/>
        </p:nvPicPr>
        <p:blipFill>
          <a:blip r:embed="rId3"/>
          <a:stretch>
            <a:fillRect/>
          </a:stretch>
        </p:blipFill>
        <p:spPr>
          <a:xfrm>
            <a:off x="8202295" y="5546725"/>
            <a:ext cx="2942590" cy="103822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LIST COMPREHENSION.</a:t>
            </a:r>
            <a:endParaRPr lang="en-US"/>
          </a:p>
        </p:txBody>
      </p:sp>
      <p:pic>
        <p:nvPicPr>
          <p:cNvPr id="4" name="Content Placeholder 3"/>
          <p:cNvPicPr>
            <a:picLocks noGrp="1" noChangeAspect="1"/>
          </p:cNvPicPr>
          <p:nvPr>
            <p:ph idx="1"/>
          </p:nvPr>
        </p:nvPicPr>
        <p:blipFill>
          <a:blip r:embed="rId2"/>
          <a:stretch>
            <a:fillRect/>
          </a:stretch>
        </p:blipFill>
        <p:spPr>
          <a:xfrm>
            <a:off x="1399540" y="1691005"/>
            <a:ext cx="3648075" cy="1352550"/>
          </a:xfrm>
          <a:prstGeom prst="rect">
            <a:avLst/>
          </a:prstGeom>
        </p:spPr>
      </p:pic>
      <p:pic>
        <p:nvPicPr>
          <p:cNvPr id="5" name="Picture 4"/>
          <p:cNvPicPr>
            <a:picLocks noChangeAspect="1"/>
          </p:cNvPicPr>
          <p:nvPr/>
        </p:nvPicPr>
        <p:blipFill>
          <a:blip r:embed="rId3"/>
          <a:stretch>
            <a:fillRect/>
          </a:stretch>
        </p:blipFill>
        <p:spPr>
          <a:xfrm>
            <a:off x="5786120" y="1967230"/>
            <a:ext cx="5276215" cy="800100"/>
          </a:xfrm>
          <a:prstGeom prst="rect">
            <a:avLst/>
          </a:prstGeom>
        </p:spPr>
      </p:pic>
      <p:pic>
        <p:nvPicPr>
          <p:cNvPr id="6" name="Picture 5"/>
          <p:cNvPicPr>
            <a:picLocks noChangeAspect="1"/>
          </p:cNvPicPr>
          <p:nvPr/>
        </p:nvPicPr>
        <p:blipFill>
          <a:blip r:embed="rId4"/>
          <a:stretch>
            <a:fillRect/>
          </a:stretch>
        </p:blipFill>
        <p:spPr>
          <a:xfrm>
            <a:off x="1399540" y="3652520"/>
            <a:ext cx="5333365" cy="1038225"/>
          </a:xfrm>
          <a:prstGeom prst="rect">
            <a:avLst/>
          </a:prstGeom>
        </p:spPr>
      </p:pic>
      <p:pic>
        <p:nvPicPr>
          <p:cNvPr id="7" name="Picture 6"/>
          <p:cNvPicPr>
            <a:picLocks noChangeAspect="1"/>
          </p:cNvPicPr>
          <p:nvPr/>
        </p:nvPicPr>
        <p:blipFill>
          <a:blip r:embed="rId5"/>
          <a:stretch>
            <a:fillRect/>
          </a:stretch>
        </p:blipFill>
        <p:spPr>
          <a:xfrm>
            <a:off x="1399540" y="5233035"/>
            <a:ext cx="6809740" cy="105727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NESTED LIST COMPREHENSION.</a:t>
            </a:r>
          </a:p>
        </p:txBody>
      </p:sp>
      <p:sp>
        <p:nvSpPr>
          <p:cNvPr id="3" name="Content Placeholder 2"/>
          <p:cNvSpPr>
            <a:spLocks noGrp="1"/>
          </p:cNvSpPr>
          <p:nvPr>
            <p:ph idx="1"/>
          </p:nvPr>
        </p:nvSpPr>
        <p:spPr/>
        <p:txBody>
          <a:bodyPr/>
          <a:lstStyle/>
          <a:p>
            <a:r>
              <a:rPr lang="en-US" altLang="en-US" sz="2400"/>
              <a:t>List comprehensions are one of the most amazing features in python.</a:t>
            </a:r>
          </a:p>
          <a:p>
            <a:r>
              <a:rPr lang="en-US" altLang="en-US" sz="2400"/>
              <a:t>It is a smart way of creating lists by iterating over an iterable object.</a:t>
            </a:r>
          </a:p>
          <a:p>
            <a:r>
              <a:rPr lang="en-US" altLang="en-US" sz="2400"/>
              <a:t>Nested list comprehensions are nothing but a list comprehension within another list comprehension which is quite similar to nested for loops.</a:t>
            </a:r>
          </a:p>
          <a:p>
            <a:endParaRPr lang="en-US" altLang="en-US" sz="2400"/>
          </a:p>
        </p:txBody>
      </p:sp>
      <p:pic>
        <p:nvPicPr>
          <p:cNvPr id="4" name="Picture 3"/>
          <p:cNvPicPr>
            <a:picLocks noChangeAspect="1"/>
          </p:cNvPicPr>
          <p:nvPr/>
        </p:nvPicPr>
        <p:blipFill>
          <a:blip r:embed="rId2"/>
          <a:stretch>
            <a:fillRect/>
          </a:stretch>
        </p:blipFill>
        <p:spPr>
          <a:xfrm>
            <a:off x="838200" y="4742815"/>
            <a:ext cx="2723515" cy="1085850"/>
          </a:xfrm>
          <a:prstGeom prst="rect">
            <a:avLst/>
          </a:prstGeom>
        </p:spPr>
      </p:pic>
      <p:pic>
        <p:nvPicPr>
          <p:cNvPr id="5" name="Picture 4"/>
          <p:cNvPicPr>
            <a:picLocks noChangeAspect="1"/>
          </p:cNvPicPr>
          <p:nvPr/>
        </p:nvPicPr>
        <p:blipFill>
          <a:blip r:embed="rId3"/>
          <a:stretch>
            <a:fillRect/>
          </a:stretch>
        </p:blipFill>
        <p:spPr>
          <a:xfrm>
            <a:off x="838200" y="6035675"/>
            <a:ext cx="4228465" cy="466725"/>
          </a:xfrm>
          <a:prstGeom prst="rect">
            <a:avLst/>
          </a:prstGeom>
        </p:spPr>
      </p:pic>
      <p:pic>
        <p:nvPicPr>
          <p:cNvPr id="6" name="Picture 5"/>
          <p:cNvPicPr>
            <a:picLocks noChangeAspect="1"/>
          </p:cNvPicPr>
          <p:nvPr/>
        </p:nvPicPr>
        <p:blipFill>
          <a:blip r:embed="rId4"/>
          <a:stretch>
            <a:fillRect/>
          </a:stretch>
        </p:blipFill>
        <p:spPr>
          <a:xfrm>
            <a:off x="5353878" y="3750366"/>
            <a:ext cx="6838122" cy="1966540"/>
          </a:xfrm>
          <a:prstGeom prst="rect">
            <a:avLst/>
          </a:prstGeom>
        </p:spPr>
      </p:pic>
      <p:pic>
        <p:nvPicPr>
          <p:cNvPr id="7" name="Picture 6"/>
          <p:cNvPicPr>
            <a:picLocks noChangeAspect="1"/>
          </p:cNvPicPr>
          <p:nvPr/>
        </p:nvPicPr>
        <p:blipFill>
          <a:blip r:embed="rId5"/>
          <a:stretch>
            <a:fillRect/>
          </a:stretch>
        </p:blipFill>
        <p:spPr>
          <a:xfrm>
            <a:off x="5066664" y="5951379"/>
            <a:ext cx="7125335" cy="79057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DICTIONARY COMPREHENSION.</a:t>
            </a:r>
          </a:p>
        </p:txBody>
      </p:sp>
      <p:sp>
        <p:nvSpPr>
          <p:cNvPr id="3" name="Content Placeholder 2"/>
          <p:cNvSpPr>
            <a:spLocks noGrp="1"/>
          </p:cNvSpPr>
          <p:nvPr>
            <p:ph idx="1"/>
          </p:nvPr>
        </p:nvSpPr>
        <p:spPr/>
        <p:txBody>
          <a:bodyPr/>
          <a:lstStyle/>
          <a:p>
            <a:r>
              <a:rPr lang="en-US" altLang="en-US"/>
              <a:t>Like list comprehension, python allows dictionary comprehensions.</a:t>
            </a:r>
          </a:p>
          <a:p>
            <a:r>
              <a:rPr lang="en-US" altLang="en-US"/>
              <a:t>We can create dictionaries using simple expressions.</a:t>
            </a:r>
          </a:p>
          <a:p>
            <a:r>
              <a:rPr lang="en-US" altLang="en-US"/>
              <a:t>A dictionary comprehension takes the following form,</a:t>
            </a:r>
          </a:p>
          <a:p>
            <a:pPr lvl="1"/>
            <a:r>
              <a:rPr lang="en-US" altLang="en-US"/>
              <a:t>{key:value for (key,value) in iterable}</a:t>
            </a:r>
          </a:p>
          <a:p>
            <a:endParaRPr lang="en-US" altLang="en-US"/>
          </a:p>
        </p:txBody>
      </p:sp>
      <p:pic>
        <p:nvPicPr>
          <p:cNvPr id="4" name="Picture 3"/>
          <p:cNvPicPr>
            <a:picLocks noChangeAspect="1"/>
          </p:cNvPicPr>
          <p:nvPr/>
        </p:nvPicPr>
        <p:blipFill>
          <a:blip r:embed="rId2"/>
          <a:stretch>
            <a:fillRect/>
          </a:stretch>
        </p:blipFill>
        <p:spPr>
          <a:xfrm>
            <a:off x="927735" y="4404995"/>
            <a:ext cx="3409315" cy="819150"/>
          </a:xfrm>
          <a:prstGeom prst="rect">
            <a:avLst/>
          </a:prstGeom>
        </p:spPr>
      </p:pic>
      <p:pic>
        <p:nvPicPr>
          <p:cNvPr id="5" name="Picture 4"/>
          <p:cNvPicPr>
            <a:picLocks noChangeAspect="1"/>
          </p:cNvPicPr>
          <p:nvPr/>
        </p:nvPicPr>
        <p:blipFill>
          <a:blip r:embed="rId3"/>
          <a:stretch>
            <a:fillRect/>
          </a:stretch>
        </p:blipFill>
        <p:spPr>
          <a:xfrm>
            <a:off x="7271385" y="4580890"/>
            <a:ext cx="2914015" cy="466725"/>
          </a:xfrm>
          <a:prstGeom prst="rect">
            <a:avLst/>
          </a:prstGeom>
        </p:spPr>
      </p:pic>
      <p:pic>
        <p:nvPicPr>
          <p:cNvPr id="6" name="Picture 5"/>
          <p:cNvPicPr>
            <a:picLocks noChangeAspect="1"/>
          </p:cNvPicPr>
          <p:nvPr/>
        </p:nvPicPr>
        <p:blipFill>
          <a:blip r:embed="rId4"/>
          <a:stretch>
            <a:fillRect/>
          </a:stretch>
        </p:blipFill>
        <p:spPr>
          <a:xfrm>
            <a:off x="4091305" y="5720080"/>
            <a:ext cx="4009390" cy="4572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SPECIALIZED SORTS IN PYTHON.</a:t>
            </a:r>
          </a:p>
        </p:txBody>
      </p:sp>
      <p:sp>
        <p:nvSpPr>
          <p:cNvPr id="3" name="Content Placeholder 2"/>
          <p:cNvSpPr>
            <a:spLocks noGrp="1"/>
          </p:cNvSpPr>
          <p:nvPr>
            <p:ph idx="1"/>
          </p:nvPr>
        </p:nvSpPr>
        <p:spPr/>
        <p:txBody>
          <a:bodyPr>
            <a:noAutofit/>
          </a:bodyPr>
          <a:lstStyle/>
          <a:p>
            <a:r>
              <a:rPr lang="en-US" altLang="en-US" sz="2400"/>
              <a:t>Sorting any sequence is very easy in python using the built-in method “sorted()” which does all the hard work for you.</a:t>
            </a:r>
          </a:p>
          <a:p>
            <a:r>
              <a:rPr lang="en-US" altLang="en-US" sz="2400"/>
              <a:t>Sorted() sorts any sequence (list,tuple) and always returns a list with the elements in sorted manner without modifying the original sequence.</a:t>
            </a:r>
          </a:p>
          <a:p>
            <a:pPr lvl="1"/>
            <a:r>
              <a:rPr lang="en-US" altLang="en-US" sz="2000" b="1"/>
              <a:t>Syntax : </a:t>
            </a:r>
            <a:r>
              <a:rPr lang="en-US" altLang="en-US" sz="2000"/>
              <a:t>sorted(iterable, key,reverse)</a:t>
            </a:r>
          </a:p>
          <a:p>
            <a:r>
              <a:rPr lang="en-US" altLang="en-US" sz="2400" b="1"/>
              <a:t>Parameters :</a:t>
            </a:r>
            <a:r>
              <a:rPr lang="en-US" altLang="en-US" sz="2400"/>
              <a:t> Sorted takes 3 parameters  from which two are optional.</a:t>
            </a:r>
          </a:p>
          <a:p>
            <a:pPr lvl="1"/>
            <a:r>
              <a:rPr lang="en-US" altLang="en-US" sz="2000" b="1"/>
              <a:t>Iterable : </a:t>
            </a:r>
            <a:r>
              <a:rPr lang="en-US" altLang="en-US" sz="2000"/>
              <a:t>Sequence (list, tuple, string) or collection (dictionary, set, frozenset) or any other iterable that needs to be sorted.</a:t>
            </a:r>
          </a:p>
          <a:p>
            <a:pPr lvl="1"/>
            <a:r>
              <a:rPr lang="en-US" altLang="en-US" sz="2000" b="1"/>
              <a:t>Key : </a:t>
            </a:r>
            <a:r>
              <a:rPr lang="en-US" altLang="en-US" sz="2000"/>
              <a:t>A function that would serve as a key or a basis of sort comparision.</a:t>
            </a:r>
          </a:p>
          <a:p>
            <a:pPr lvl="1"/>
            <a:r>
              <a:rPr lang="en-US" altLang="en-US" sz="2000" b="1"/>
              <a:t>Reverse :</a:t>
            </a:r>
            <a:r>
              <a:rPr lang="en-US" altLang="en-US" sz="2000"/>
              <a:t> If set true, then the iterable would be sorted in reverse order. By default it is set as false.</a:t>
            </a:r>
          </a:p>
          <a:p>
            <a:endParaRPr lang="en-US" altLang="en-US" sz="2400"/>
          </a:p>
          <a:p>
            <a:endParaRPr lang="en-US" altLang="en-US"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SPECIALIZED SORTS IN PYTHON.</a:t>
            </a:r>
            <a:endParaRPr lang="en-US"/>
          </a:p>
        </p:txBody>
      </p:sp>
      <p:sp>
        <p:nvSpPr>
          <p:cNvPr id="3" name="Content Placeholder 2"/>
          <p:cNvSpPr>
            <a:spLocks noGrp="1"/>
          </p:cNvSpPr>
          <p:nvPr>
            <p:ph idx="1"/>
          </p:nvPr>
        </p:nvSpPr>
        <p:spPr/>
        <p:txBody>
          <a:bodyPr/>
          <a:lstStyle/>
          <a:p>
            <a:r>
              <a:rPr lang="en-US" altLang="en-US" sz="2400"/>
              <a:t>Frozenset : </a:t>
            </a:r>
          </a:p>
          <a:p>
            <a:pPr lvl="1"/>
            <a:r>
              <a:rPr lang="en-US" altLang="en-US" sz="2055"/>
              <a:t>Frozen set is an immutable version of a python set object. </a:t>
            </a:r>
          </a:p>
          <a:p>
            <a:pPr lvl="1"/>
            <a:r>
              <a:rPr lang="en-US" altLang="en-US" sz="2055"/>
              <a:t>While elements of a set can be modified at any time, elements of a frozen set remains the same after creation. </a:t>
            </a:r>
          </a:p>
          <a:p>
            <a:pPr lvl="1"/>
            <a:r>
              <a:rPr lang="en-US" altLang="en-US" sz="2055"/>
              <a:t>Due to this, frozen sets can be used as key in dictionary or as element of another set.</a:t>
            </a:r>
          </a:p>
        </p:txBody>
      </p:sp>
      <p:pic>
        <p:nvPicPr>
          <p:cNvPr id="5" name="Picture 4"/>
          <p:cNvPicPr>
            <a:picLocks noChangeAspect="1"/>
          </p:cNvPicPr>
          <p:nvPr/>
        </p:nvPicPr>
        <p:blipFill>
          <a:blip r:embed="rId2"/>
          <a:stretch>
            <a:fillRect/>
          </a:stretch>
        </p:blipFill>
        <p:spPr>
          <a:xfrm>
            <a:off x="838200" y="4431030"/>
            <a:ext cx="3695065" cy="1247775"/>
          </a:xfrm>
          <a:prstGeom prst="rect">
            <a:avLst/>
          </a:prstGeom>
        </p:spPr>
      </p:pic>
      <p:pic>
        <p:nvPicPr>
          <p:cNvPr id="6" name="Picture 5"/>
          <p:cNvPicPr>
            <a:picLocks noChangeAspect="1"/>
          </p:cNvPicPr>
          <p:nvPr/>
        </p:nvPicPr>
        <p:blipFill>
          <a:blip r:embed="rId3"/>
          <a:stretch>
            <a:fillRect/>
          </a:stretch>
        </p:blipFill>
        <p:spPr>
          <a:xfrm>
            <a:off x="5300870" y="3740785"/>
            <a:ext cx="6758608" cy="262826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SPECIALIZED SORTS IN PYTHON.</a:t>
            </a:r>
            <a:endParaRPr lang="en-US"/>
          </a:p>
        </p:txBody>
      </p:sp>
      <p:pic>
        <p:nvPicPr>
          <p:cNvPr id="4" name="Content Placeholder 3"/>
          <p:cNvPicPr>
            <a:picLocks noGrp="1" noChangeAspect="1"/>
          </p:cNvPicPr>
          <p:nvPr>
            <p:ph idx="1"/>
          </p:nvPr>
        </p:nvPicPr>
        <p:blipFill>
          <a:blip r:embed="rId2"/>
          <a:stretch>
            <a:fillRect/>
          </a:stretch>
        </p:blipFill>
        <p:spPr>
          <a:xfrm>
            <a:off x="1158875" y="2801620"/>
            <a:ext cx="3590925" cy="609600"/>
          </a:xfrm>
          <a:prstGeom prst="rect">
            <a:avLst/>
          </a:prstGeom>
        </p:spPr>
      </p:pic>
      <p:pic>
        <p:nvPicPr>
          <p:cNvPr id="5" name="Picture 4"/>
          <p:cNvPicPr>
            <a:picLocks noChangeAspect="1"/>
          </p:cNvPicPr>
          <p:nvPr/>
        </p:nvPicPr>
        <p:blipFill>
          <a:blip r:embed="rId3"/>
          <a:stretch>
            <a:fillRect/>
          </a:stretch>
        </p:blipFill>
        <p:spPr>
          <a:xfrm>
            <a:off x="5641975" y="2639695"/>
            <a:ext cx="3895090" cy="9334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*ARGS AND **KWARGS IN PYTHON.</a:t>
            </a:r>
          </a:p>
        </p:txBody>
      </p:sp>
      <p:sp>
        <p:nvSpPr>
          <p:cNvPr id="3" name="Content Placeholder 2"/>
          <p:cNvSpPr>
            <a:spLocks noGrp="1"/>
          </p:cNvSpPr>
          <p:nvPr>
            <p:ph idx="1"/>
          </p:nvPr>
        </p:nvSpPr>
        <p:spPr/>
        <p:txBody>
          <a:bodyPr>
            <a:noAutofit/>
          </a:bodyPr>
          <a:lstStyle/>
          <a:p>
            <a:r>
              <a:rPr lang="en-US" altLang="en-US" sz="2400" b="1"/>
              <a:t>*args : </a:t>
            </a:r>
            <a:r>
              <a:rPr lang="en-US" altLang="en-US" sz="2400"/>
              <a:t>The syntax “*args” in function definitions in python is used to pass a variable number of arguments to a function.</a:t>
            </a:r>
          </a:p>
          <a:p>
            <a:r>
              <a:rPr lang="en-US" altLang="en-US" sz="2400"/>
              <a:t>It is used to pass a non-keyworded, variable length argument list.</a:t>
            </a:r>
          </a:p>
          <a:p>
            <a:r>
              <a:rPr lang="en-US" altLang="en-US" sz="2400"/>
              <a:t>The syntax is to use the symbol “*” to take in a variable number of arguments, by convention, it is often used with the word args.</a:t>
            </a:r>
          </a:p>
          <a:p>
            <a:r>
              <a:rPr lang="en-US" altLang="en-US" sz="2400"/>
              <a:t>The “*args” allows you to take in more arguments than the number of formal arguments that you previously defined. With “*args” any number of extra arguments can be taken on your current formal parameters.</a:t>
            </a:r>
          </a:p>
          <a:p>
            <a:r>
              <a:rPr lang="en-US" altLang="en-US" sz="2400"/>
              <a:t>For example, we want to multiply function that takes any number of arguments and able to multiply them all together. It can be done using “*args”.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b="1"/>
              <a:t>PYTHON BASICS.</a:t>
            </a:r>
          </a:p>
        </p:txBody>
      </p:sp>
      <p:sp>
        <p:nvSpPr>
          <p:cNvPr id="3" name="Content Placeholder 2"/>
          <p:cNvSpPr>
            <a:spLocks noGrp="1"/>
          </p:cNvSpPr>
          <p:nvPr>
            <p:ph idx="1"/>
          </p:nvPr>
        </p:nvSpPr>
        <p:spPr>
          <a:xfrm>
            <a:off x="838200" y="1596390"/>
            <a:ext cx="10515600" cy="4580890"/>
          </a:xfrm>
        </p:spPr>
        <p:txBody>
          <a:bodyPr>
            <a:noAutofit/>
          </a:bodyPr>
          <a:lstStyle/>
          <a:p>
            <a:r>
              <a:rPr lang="en-US" altLang="en-US" sz="2400" b="1" dirty="0"/>
              <a:t>THE PRINT STATEMENT : </a:t>
            </a:r>
          </a:p>
          <a:p>
            <a:pPr lvl="1"/>
            <a:r>
              <a:rPr lang="en-US" altLang="en-US" sz="1800" dirty="0"/>
              <a:t>The print statement is used to write your program output to the console or to the terminal.</a:t>
            </a:r>
          </a:p>
          <a:p>
            <a:pPr lvl="1"/>
            <a:r>
              <a:rPr lang="en-US" altLang="en-US" sz="1800" dirty="0"/>
              <a:t>It is useful for sending messages and keeping track of what is happening in the program.</a:t>
            </a:r>
          </a:p>
          <a:p>
            <a:pPr lvl="1"/>
            <a:r>
              <a:rPr lang="en-US" altLang="en-US" sz="1800" dirty="0"/>
              <a:t>It prints the given object to the standard output device which is generally a screen or to the text stream file.</a:t>
            </a:r>
          </a:p>
          <a:p>
            <a:pPr lvl="1"/>
            <a:r>
              <a:rPr lang="en-US" altLang="en-US" sz="1800" dirty="0"/>
              <a:t>Print is a built-in function in python meaning you do not have to import it from anywhere.</a:t>
            </a:r>
          </a:p>
          <a:p>
            <a:pPr lvl="1"/>
            <a:r>
              <a:rPr lang="en-US" altLang="en-US" sz="1800" dirty="0"/>
              <a:t>You can call the print statement by using "print()" statement.</a:t>
            </a:r>
          </a:p>
          <a:p>
            <a:pPr lvl="1"/>
            <a:r>
              <a:rPr lang="en-US" altLang="en-US" sz="1800" dirty="0"/>
              <a:t>You can also access it through a module from the standard library called "</a:t>
            </a:r>
            <a:r>
              <a:rPr lang="en-US" altLang="en-US" sz="1800" dirty="0" err="1"/>
              <a:t>builtins</a:t>
            </a:r>
            <a:r>
              <a:rPr lang="en-US" altLang="en-US" sz="1800" dirty="0"/>
              <a:t>".</a:t>
            </a:r>
          </a:p>
          <a:p>
            <a:pPr lvl="1"/>
            <a:r>
              <a:rPr lang="en-US" altLang="en-US" sz="2000" b="1" dirty="0"/>
              <a:t>Syntax : </a:t>
            </a:r>
            <a:endParaRPr lang="en-US" altLang="en-US" sz="2000" dirty="0"/>
          </a:p>
          <a:p>
            <a:pPr lvl="2"/>
            <a:r>
              <a:rPr lang="en-US" altLang="en-US" sz="1600" dirty="0"/>
              <a:t>print()</a:t>
            </a:r>
          </a:p>
          <a:p>
            <a:pPr lvl="1"/>
            <a:r>
              <a:rPr lang="en-US" altLang="en-US" sz="2000" b="1" dirty="0"/>
              <a:t>EG : </a:t>
            </a:r>
          </a:p>
          <a:p>
            <a:pPr lvl="2"/>
            <a:r>
              <a:rPr lang="en-US" altLang="en-US" sz="1600" dirty="0"/>
              <a:t>print("Hello world")</a:t>
            </a:r>
          </a:p>
          <a:p>
            <a:pPr lvl="2"/>
            <a:r>
              <a:rPr lang="en-US" altLang="en-US" sz="1600" dirty="0"/>
              <a:t>print("Welcome to the class of python")</a:t>
            </a:r>
          </a:p>
          <a:p>
            <a:pPr lvl="2"/>
            <a:r>
              <a:rPr lang="en-US" altLang="en-US" sz="1600" dirty="0"/>
              <a:t>print("This is just a print statement to show the example for python")</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8460"/>
            <a:ext cx="10515600" cy="1325563"/>
          </a:xfrm>
        </p:spPr>
        <p:txBody>
          <a:bodyPr>
            <a:normAutofit fontScale="90000"/>
          </a:bodyPr>
          <a:lstStyle/>
          <a:p>
            <a:r>
              <a:rPr lang="en-US" altLang="en-US" b="1">
                <a:sym typeface="+mn-ea"/>
              </a:rPr>
              <a:t>*ARGS AND **KWARGS IN PYTHON.</a:t>
            </a:r>
            <a:endParaRPr lang="en-US"/>
          </a:p>
        </p:txBody>
      </p:sp>
      <p:sp>
        <p:nvSpPr>
          <p:cNvPr id="3" name="Content Placeholder 2"/>
          <p:cNvSpPr>
            <a:spLocks noGrp="1"/>
          </p:cNvSpPr>
          <p:nvPr>
            <p:ph idx="1"/>
          </p:nvPr>
        </p:nvSpPr>
        <p:spPr/>
        <p:txBody>
          <a:bodyPr/>
          <a:lstStyle/>
          <a:p>
            <a:r>
              <a:rPr lang="en-US" altLang="en-US"/>
              <a:t>Eg : </a:t>
            </a:r>
          </a:p>
        </p:txBody>
      </p:sp>
      <p:pic>
        <p:nvPicPr>
          <p:cNvPr id="4" name="Picture 3"/>
          <p:cNvPicPr>
            <a:picLocks noChangeAspect="1"/>
          </p:cNvPicPr>
          <p:nvPr/>
        </p:nvPicPr>
        <p:blipFill>
          <a:blip r:embed="rId2"/>
          <a:stretch>
            <a:fillRect/>
          </a:stretch>
        </p:blipFill>
        <p:spPr>
          <a:xfrm>
            <a:off x="4305300" y="1691005"/>
            <a:ext cx="3304540" cy="800100"/>
          </a:xfrm>
          <a:prstGeom prst="rect">
            <a:avLst/>
          </a:prstGeom>
        </p:spPr>
      </p:pic>
      <p:pic>
        <p:nvPicPr>
          <p:cNvPr id="5" name="Picture 4"/>
          <p:cNvPicPr>
            <a:picLocks noChangeAspect="1"/>
          </p:cNvPicPr>
          <p:nvPr/>
        </p:nvPicPr>
        <p:blipFill>
          <a:blip r:embed="rId3"/>
          <a:stretch>
            <a:fillRect/>
          </a:stretch>
        </p:blipFill>
        <p:spPr>
          <a:xfrm>
            <a:off x="3767455" y="3705225"/>
            <a:ext cx="4380865" cy="127635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*ARGS AND **KWARGS IN PYTHON.</a:t>
            </a:r>
            <a:endParaRPr lang="en-US"/>
          </a:p>
        </p:txBody>
      </p:sp>
      <p:sp>
        <p:nvSpPr>
          <p:cNvPr id="3" name="Content Placeholder 2"/>
          <p:cNvSpPr>
            <a:spLocks noGrp="1"/>
          </p:cNvSpPr>
          <p:nvPr>
            <p:ph idx="1"/>
          </p:nvPr>
        </p:nvSpPr>
        <p:spPr/>
        <p:txBody>
          <a:bodyPr>
            <a:noAutofit/>
          </a:bodyPr>
          <a:lstStyle/>
          <a:p>
            <a:r>
              <a:rPr lang="en-US" altLang="en-US" sz="2400" b="1" dirty="0"/>
              <a:t>**</a:t>
            </a:r>
            <a:r>
              <a:rPr lang="en-US" altLang="en-US" sz="2400" b="1" dirty="0" err="1"/>
              <a:t>kwargs</a:t>
            </a:r>
            <a:r>
              <a:rPr lang="en-US" altLang="en-US" sz="2400" b="1" dirty="0"/>
              <a:t> : </a:t>
            </a:r>
            <a:r>
              <a:rPr lang="en-US" altLang="en-US" sz="2400" dirty="0"/>
              <a:t>The special syntax “**</a:t>
            </a:r>
            <a:r>
              <a:rPr lang="en-US" altLang="en-US" sz="2400" dirty="0" err="1"/>
              <a:t>kwargs</a:t>
            </a:r>
            <a:r>
              <a:rPr lang="en-US" altLang="en-US" sz="2400" dirty="0"/>
              <a:t>” in function definitions in python is used to pass a keyworded, variable length argument list.</a:t>
            </a:r>
          </a:p>
          <a:p>
            <a:r>
              <a:rPr lang="en-US" altLang="en-US" sz="2400" dirty="0"/>
              <a:t>We use the name “</a:t>
            </a:r>
            <a:r>
              <a:rPr lang="en-US" altLang="en-US" sz="2400" dirty="0" err="1"/>
              <a:t>kwargs</a:t>
            </a:r>
            <a:r>
              <a:rPr lang="en-US" altLang="en-US" sz="2400" dirty="0"/>
              <a:t>” with the double stars. The reason is because double star allows us to pass through keyword arguments.</a:t>
            </a:r>
          </a:p>
          <a:p>
            <a:r>
              <a:rPr lang="en-US" altLang="en-US" sz="2400" dirty="0"/>
              <a:t>A keyword argument is where you provide a name to the variable as you pass it into the function.</a:t>
            </a:r>
          </a:p>
          <a:p>
            <a:r>
              <a:rPr lang="en-US" altLang="en-US" sz="2400" dirty="0"/>
              <a:t>One can think of the “</a:t>
            </a:r>
            <a:r>
              <a:rPr lang="en-US" altLang="en-US" sz="2400" dirty="0" err="1"/>
              <a:t>kwargs</a:t>
            </a:r>
            <a:r>
              <a:rPr lang="en-US" altLang="en-US" sz="2400" dirty="0"/>
              <a:t>” as being a dictionary that maps each keyword to the value that we pass alongside it. That is why, when we iterate over the </a:t>
            </a:r>
            <a:r>
              <a:rPr lang="en-US" altLang="en-US" sz="2400" dirty="0" err="1"/>
              <a:t>kwargs</a:t>
            </a:r>
            <a:r>
              <a:rPr lang="en-US" altLang="en-US" sz="2400" dirty="0"/>
              <a:t> there does not seem to be any order in which they are printed out.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*ARGS AND **KWARGS IN PYTHON.</a:t>
            </a:r>
            <a:endParaRPr lang="en-US"/>
          </a:p>
        </p:txBody>
      </p:sp>
      <p:pic>
        <p:nvPicPr>
          <p:cNvPr id="4" name="Content Placeholder 3"/>
          <p:cNvPicPr>
            <a:picLocks noGrp="1" noChangeAspect="1"/>
          </p:cNvPicPr>
          <p:nvPr>
            <p:ph idx="1"/>
          </p:nvPr>
        </p:nvPicPr>
        <p:blipFill>
          <a:blip r:embed="rId2"/>
          <a:stretch>
            <a:fillRect/>
          </a:stretch>
        </p:blipFill>
        <p:spPr>
          <a:xfrm>
            <a:off x="3819525" y="1691005"/>
            <a:ext cx="4552950" cy="762000"/>
          </a:xfrm>
          <a:prstGeom prst="rect">
            <a:avLst/>
          </a:prstGeom>
        </p:spPr>
      </p:pic>
      <p:pic>
        <p:nvPicPr>
          <p:cNvPr id="5" name="Picture 4"/>
          <p:cNvPicPr>
            <a:picLocks noChangeAspect="1"/>
          </p:cNvPicPr>
          <p:nvPr/>
        </p:nvPicPr>
        <p:blipFill>
          <a:blip r:embed="rId3"/>
          <a:stretch>
            <a:fillRect/>
          </a:stretch>
        </p:blipFill>
        <p:spPr>
          <a:xfrm>
            <a:off x="3119755" y="3340735"/>
            <a:ext cx="5952490" cy="92392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COLLECTIONS - NAMEDTUPLE()</a:t>
            </a:r>
          </a:p>
        </p:txBody>
      </p:sp>
      <p:sp>
        <p:nvSpPr>
          <p:cNvPr id="3" name="Content Placeholder 2"/>
          <p:cNvSpPr>
            <a:spLocks noGrp="1"/>
          </p:cNvSpPr>
          <p:nvPr>
            <p:ph idx="1"/>
          </p:nvPr>
        </p:nvSpPr>
        <p:spPr/>
        <p:txBody>
          <a:bodyPr/>
          <a:lstStyle/>
          <a:p>
            <a:r>
              <a:rPr lang="en-US" altLang="en-US"/>
              <a:t>Python supports a type of container like dictionaries called “namedtuple()” present in module collections.</a:t>
            </a:r>
          </a:p>
          <a:p>
            <a:r>
              <a:rPr lang="en-US" altLang="en-US"/>
              <a:t>Like dictionaries, they contain keys that are hashed to a particular value.</a:t>
            </a:r>
          </a:p>
          <a:p>
            <a:r>
              <a:rPr lang="en-US" altLang="en-US"/>
              <a:t>But on contrary, it supports both access from the key value and iteration, the functionality that dictionaries lack.</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NAMEDTUPLE()</a:t>
            </a:r>
            <a:endParaRPr lang="en-US"/>
          </a:p>
        </p:txBody>
      </p:sp>
      <p:sp>
        <p:nvSpPr>
          <p:cNvPr id="3" name="Content Placeholder 2"/>
          <p:cNvSpPr>
            <a:spLocks noGrp="1"/>
          </p:cNvSpPr>
          <p:nvPr>
            <p:ph idx="1"/>
          </p:nvPr>
        </p:nvSpPr>
        <p:spPr/>
        <p:txBody>
          <a:bodyPr/>
          <a:lstStyle/>
          <a:p>
            <a:r>
              <a:rPr lang="en-US" altLang="en-US" b="1"/>
              <a:t>Access operations :</a:t>
            </a:r>
          </a:p>
          <a:p>
            <a:pPr lvl="1"/>
            <a:r>
              <a:rPr lang="en-US" altLang="en-US" b="1"/>
              <a:t>Access by index :</a:t>
            </a:r>
            <a:r>
              <a:rPr lang="en-US" altLang="en-US"/>
              <a:t> The attribute values of namedtuple() and ordered and can be accessed using the index number inlike dictionaries which are not accessible by index.</a:t>
            </a:r>
          </a:p>
          <a:p>
            <a:pPr lvl="1"/>
            <a:r>
              <a:rPr lang="en-US" altLang="en-US" b="1"/>
              <a:t>Access by keyname : </a:t>
            </a:r>
            <a:r>
              <a:rPr lang="en-US" altLang="en-US"/>
              <a:t>Access by keyname is allowed as in dictionaries.</a:t>
            </a:r>
          </a:p>
          <a:p>
            <a:pPr lvl="1"/>
            <a:r>
              <a:rPr lang="en-US" altLang="en-US" b="1"/>
              <a:t>Using getattr() :</a:t>
            </a:r>
            <a:r>
              <a:rPr lang="en-US" altLang="en-US"/>
              <a:t> This is yet another way to access the value by giving namedtuple() and key value as its arguments.</a:t>
            </a:r>
          </a:p>
        </p:txBody>
      </p:sp>
      <p:pic>
        <p:nvPicPr>
          <p:cNvPr id="4" name="Picture 3"/>
          <p:cNvPicPr>
            <a:picLocks noChangeAspect="1"/>
          </p:cNvPicPr>
          <p:nvPr/>
        </p:nvPicPr>
        <p:blipFill>
          <a:blip r:embed="rId2"/>
          <a:stretch>
            <a:fillRect/>
          </a:stretch>
        </p:blipFill>
        <p:spPr>
          <a:xfrm>
            <a:off x="649357" y="4545496"/>
            <a:ext cx="10270434" cy="1880622"/>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NAMEDTUPLE()</a:t>
            </a:r>
            <a:endParaRPr lang="en-US"/>
          </a:p>
        </p:txBody>
      </p:sp>
      <p:sp>
        <p:nvSpPr>
          <p:cNvPr id="3" name="Content Placeholder 2"/>
          <p:cNvSpPr>
            <a:spLocks noGrp="1"/>
          </p:cNvSpPr>
          <p:nvPr>
            <p:ph idx="1"/>
          </p:nvPr>
        </p:nvSpPr>
        <p:spPr/>
        <p:txBody>
          <a:bodyPr/>
          <a:lstStyle/>
          <a:p>
            <a:r>
              <a:rPr lang="en-US" altLang="en-US" b="1"/>
              <a:t>Convertion operators :</a:t>
            </a:r>
          </a:p>
          <a:p>
            <a:pPr lvl="1"/>
            <a:r>
              <a:rPr lang="en-US" altLang="en-US" b="1"/>
              <a:t>_make() :</a:t>
            </a:r>
            <a:r>
              <a:rPr lang="en-US" altLang="en-US"/>
              <a:t> This function is used to return a namespace() from the iterable passed as argument.</a:t>
            </a:r>
          </a:p>
          <a:p>
            <a:pPr lvl="1"/>
            <a:r>
              <a:rPr lang="en-US" altLang="en-US" b="1"/>
              <a:t>_asdict() : </a:t>
            </a:r>
            <a:r>
              <a:rPr lang="en-US" altLang="en-US"/>
              <a:t>This function returns the OrderDict() as constructed from the mapped values of namedtuple().</a:t>
            </a:r>
          </a:p>
          <a:p>
            <a:pPr lvl="1"/>
            <a:r>
              <a:rPr lang="en-US" altLang="en-US" b="1"/>
              <a:t>Using “**” operator : </a:t>
            </a:r>
            <a:r>
              <a:rPr lang="en-US" altLang="en-US"/>
              <a:t>This function is used to convert a dictionary into a namedtuple()</a:t>
            </a:r>
          </a:p>
          <a:p>
            <a:pPr lvl="1"/>
            <a:endParaRPr lang="en-US" altLang="en-US"/>
          </a:p>
        </p:txBody>
      </p:sp>
      <p:pic>
        <p:nvPicPr>
          <p:cNvPr id="4" name="Picture 3"/>
          <p:cNvPicPr>
            <a:picLocks noChangeAspect="1"/>
          </p:cNvPicPr>
          <p:nvPr/>
        </p:nvPicPr>
        <p:blipFill>
          <a:blip r:embed="rId2"/>
          <a:stretch>
            <a:fillRect/>
          </a:stretch>
        </p:blipFill>
        <p:spPr>
          <a:xfrm>
            <a:off x="1258958" y="4479925"/>
            <a:ext cx="10094842" cy="19431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NAMEDTUPLE()</a:t>
            </a:r>
            <a:endParaRPr lang="en-US"/>
          </a:p>
        </p:txBody>
      </p:sp>
      <p:sp>
        <p:nvSpPr>
          <p:cNvPr id="3" name="Content Placeholder 2"/>
          <p:cNvSpPr>
            <a:spLocks noGrp="1"/>
          </p:cNvSpPr>
          <p:nvPr>
            <p:ph idx="1"/>
          </p:nvPr>
        </p:nvSpPr>
        <p:spPr/>
        <p:txBody>
          <a:bodyPr/>
          <a:lstStyle/>
          <a:p>
            <a:r>
              <a:rPr lang="en-US" altLang="en-US" b="1"/>
              <a:t>Additional operators :</a:t>
            </a:r>
          </a:p>
          <a:p>
            <a:pPr lvl="1"/>
            <a:r>
              <a:rPr lang="en-US" altLang="en-US"/>
              <a:t>_fields : Returns all the keynames of the namespace declared.</a:t>
            </a:r>
          </a:p>
          <a:p>
            <a:pPr lvl="1"/>
            <a:r>
              <a:rPr lang="en-US" altLang="en-US"/>
              <a:t>_replace() : Change the values mapped with the passed keyname.</a:t>
            </a:r>
          </a:p>
          <a:p>
            <a:endParaRPr lang="en-US" altLang="en-US"/>
          </a:p>
        </p:txBody>
      </p:sp>
      <p:pic>
        <p:nvPicPr>
          <p:cNvPr id="4" name="Picture 3"/>
          <p:cNvPicPr>
            <a:picLocks noChangeAspect="1"/>
          </p:cNvPicPr>
          <p:nvPr/>
        </p:nvPicPr>
        <p:blipFill>
          <a:blip r:embed="rId2"/>
          <a:stretch>
            <a:fillRect/>
          </a:stretch>
        </p:blipFill>
        <p:spPr>
          <a:xfrm>
            <a:off x="3486785" y="3931920"/>
            <a:ext cx="5219065" cy="123825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COLLECTIONS - DEQUE.</a:t>
            </a:r>
          </a:p>
        </p:txBody>
      </p:sp>
      <p:sp>
        <p:nvSpPr>
          <p:cNvPr id="3" name="Content Placeholder 2"/>
          <p:cNvSpPr>
            <a:spLocks noGrp="1"/>
          </p:cNvSpPr>
          <p:nvPr>
            <p:ph idx="1"/>
          </p:nvPr>
        </p:nvSpPr>
        <p:spPr/>
        <p:txBody>
          <a:bodyPr>
            <a:noAutofit/>
          </a:bodyPr>
          <a:lstStyle/>
          <a:p>
            <a:r>
              <a:rPr lang="en-US" altLang="en-US"/>
              <a:t>Deque can be implemeted in python using the module “collections”.</a:t>
            </a:r>
          </a:p>
          <a:p>
            <a:r>
              <a:rPr lang="en-US" altLang="en-US"/>
              <a:t>Deque is preferred over list in the cases where we need quicker append and pop operations from both the ends of container, as deque provides an 0(1) time complexity for append and pop operations as compared to list which provides 0(n) time complexity.</a:t>
            </a:r>
          </a:p>
          <a:p>
            <a:r>
              <a:rPr lang="en-US" altLang="en-US"/>
              <a:t>Operations on deque :</a:t>
            </a:r>
          </a:p>
          <a:p>
            <a:pPr lvl="1"/>
            <a:r>
              <a:rPr lang="en-US" altLang="en-US"/>
              <a:t>append() : Insert the value in the argument to the right end of the deque.</a:t>
            </a:r>
          </a:p>
          <a:p>
            <a:pPr lvl="1"/>
            <a:r>
              <a:rPr lang="en-US" altLang="en-US"/>
              <a:t>appendleft() : Insert the value in the argument to the left end of the deque.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DEQUE.</a:t>
            </a:r>
            <a:endParaRPr lang="en-US"/>
          </a:p>
        </p:txBody>
      </p:sp>
      <p:sp>
        <p:nvSpPr>
          <p:cNvPr id="3" name="Content Placeholder 2"/>
          <p:cNvSpPr>
            <a:spLocks noGrp="1"/>
          </p:cNvSpPr>
          <p:nvPr>
            <p:ph idx="1"/>
          </p:nvPr>
        </p:nvSpPr>
        <p:spPr/>
        <p:txBody>
          <a:bodyPr/>
          <a:lstStyle/>
          <a:p>
            <a:r>
              <a:rPr lang="en-US" altLang="en-US"/>
              <a:t>pop() : Deletes an argument from the right end of the deque.</a:t>
            </a:r>
          </a:p>
          <a:p>
            <a:r>
              <a:rPr lang="en-US" altLang="en-US"/>
              <a:t>popleft() : Deletes an argument to the left end of the deque.</a:t>
            </a:r>
          </a:p>
          <a:p>
            <a:endParaRPr lang="en-US" altLang="en-US"/>
          </a:p>
        </p:txBody>
      </p:sp>
      <p:pic>
        <p:nvPicPr>
          <p:cNvPr id="4" name="Picture 3"/>
          <p:cNvPicPr>
            <a:picLocks noChangeAspect="1"/>
          </p:cNvPicPr>
          <p:nvPr/>
        </p:nvPicPr>
        <p:blipFill>
          <a:blip r:embed="rId2"/>
          <a:stretch>
            <a:fillRect/>
          </a:stretch>
        </p:blipFill>
        <p:spPr>
          <a:xfrm>
            <a:off x="3133725" y="3188335"/>
            <a:ext cx="5925185" cy="298894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DEQUE.</a:t>
            </a:r>
            <a:endParaRPr lang="en-US"/>
          </a:p>
        </p:txBody>
      </p:sp>
      <p:sp>
        <p:nvSpPr>
          <p:cNvPr id="3" name="Content Placeholder 2"/>
          <p:cNvSpPr>
            <a:spLocks noGrp="1"/>
          </p:cNvSpPr>
          <p:nvPr>
            <p:ph idx="1"/>
          </p:nvPr>
        </p:nvSpPr>
        <p:spPr/>
        <p:txBody>
          <a:bodyPr/>
          <a:lstStyle/>
          <a:p>
            <a:pPr lvl="1"/>
            <a:r>
              <a:rPr lang="en-US" altLang="en-US" sz="2055"/>
              <a:t>index(ele,beg,end) : Returns the 1st index of the value mentioned in arguments, starting searching from beg and till end index.</a:t>
            </a:r>
          </a:p>
          <a:p>
            <a:pPr lvl="1"/>
            <a:r>
              <a:rPr lang="en-US" altLang="en-US" sz="2055"/>
              <a:t>insert(i,a): Inserts the value mentioned in arguments(a) at index i specified in arguments.</a:t>
            </a:r>
          </a:p>
          <a:p>
            <a:pPr lvl="1"/>
            <a:r>
              <a:rPr lang="en-US" altLang="en-US" sz="2055"/>
              <a:t>remove() : Removes the 1st occurence of value mentioned in arguments.</a:t>
            </a:r>
          </a:p>
          <a:p>
            <a:pPr lvl="1"/>
            <a:r>
              <a:rPr lang="en-US" altLang="en-US" sz="2055"/>
              <a:t>count() : Counts the number of occurences of values mentioned in arguments.</a:t>
            </a:r>
          </a:p>
        </p:txBody>
      </p:sp>
      <p:pic>
        <p:nvPicPr>
          <p:cNvPr id="4" name="Picture 3"/>
          <p:cNvPicPr>
            <a:picLocks noChangeAspect="1"/>
          </p:cNvPicPr>
          <p:nvPr/>
        </p:nvPicPr>
        <p:blipFill>
          <a:blip r:embed="rId2"/>
          <a:stretch>
            <a:fillRect/>
          </a:stretch>
        </p:blipFill>
        <p:spPr>
          <a:xfrm>
            <a:off x="3296285" y="3930015"/>
            <a:ext cx="6713220" cy="2489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COMMENTS.</a:t>
            </a:r>
          </a:p>
        </p:txBody>
      </p:sp>
      <p:sp>
        <p:nvSpPr>
          <p:cNvPr id="3" name="Content Placeholder 2"/>
          <p:cNvSpPr>
            <a:spLocks noGrp="1"/>
          </p:cNvSpPr>
          <p:nvPr>
            <p:ph idx="1"/>
          </p:nvPr>
        </p:nvSpPr>
        <p:spPr/>
        <p:txBody>
          <a:bodyPr>
            <a:noAutofit/>
          </a:bodyPr>
          <a:lstStyle/>
          <a:p>
            <a:r>
              <a:rPr lang="en-US" sz="2000"/>
              <a:t>Comments are very important in any programming language.</a:t>
            </a:r>
          </a:p>
          <a:p>
            <a:r>
              <a:rPr lang="en-US" sz="2000"/>
              <a:t>They are not part of your functionality but helps you to make your code more readable.</a:t>
            </a:r>
          </a:p>
          <a:p>
            <a:r>
              <a:rPr lang="en-US" sz="2000"/>
              <a:t>It also helps you to prevent execution when you are testing the code.</a:t>
            </a:r>
          </a:p>
          <a:p>
            <a:r>
              <a:rPr lang="en-US" sz="2000"/>
              <a:t>Comments can also be used to explain the python code.</a:t>
            </a:r>
          </a:p>
          <a:p>
            <a:r>
              <a:rPr lang="en-US" sz="2000"/>
              <a:t>Comments always starts with a "#" and python will understand that this is a comment and will ignore them.</a:t>
            </a:r>
          </a:p>
          <a:p>
            <a:r>
              <a:rPr lang="en-US" sz="2000"/>
              <a:t>A comment may appear at the start of a line or code but not within a string literal.</a:t>
            </a:r>
          </a:p>
          <a:p>
            <a:pPr lvl="1"/>
            <a:r>
              <a:rPr lang="en-US" sz="1710"/>
              <a:t>Example :</a:t>
            </a:r>
          </a:p>
          <a:p>
            <a:pPr lvl="1"/>
            <a:r>
              <a:rPr lang="en-US" sz="1710"/>
              <a:t>#This is a comment example</a:t>
            </a:r>
          </a:p>
          <a:p>
            <a:pPr lvl="1"/>
            <a:r>
              <a:rPr lang="en-US" sz="1710"/>
              <a:t>print("Hello world")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COLLECTIONS - CHAINMAP.</a:t>
            </a:r>
          </a:p>
        </p:txBody>
      </p:sp>
      <p:sp>
        <p:nvSpPr>
          <p:cNvPr id="3" name="Content Placeholder 2"/>
          <p:cNvSpPr>
            <a:spLocks noGrp="1"/>
          </p:cNvSpPr>
          <p:nvPr>
            <p:ph idx="1"/>
          </p:nvPr>
        </p:nvSpPr>
        <p:spPr/>
        <p:txBody>
          <a:bodyPr>
            <a:normAutofit/>
          </a:bodyPr>
          <a:lstStyle/>
          <a:p>
            <a:r>
              <a:rPr lang="en-US" altLang="en-US"/>
              <a:t>Python also contains a container called “ChainMap” which encapsulates many dictionaries into one unit.</a:t>
            </a:r>
          </a:p>
          <a:p>
            <a:r>
              <a:rPr lang="en-US" altLang="en-US"/>
              <a:t>ChainMap is member of module “collections”.</a:t>
            </a:r>
          </a:p>
          <a:p>
            <a:r>
              <a:rPr lang="en-US" altLang="en-US"/>
              <a:t>Access operations :</a:t>
            </a:r>
          </a:p>
          <a:p>
            <a:pPr lvl="1"/>
            <a:r>
              <a:rPr lang="en-US" altLang="en-US"/>
              <a:t>keys() : Displays all the keys of all the dictionaries in ChainMap.</a:t>
            </a:r>
          </a:p>
          <a:p>
            <a:pPr lvl="1"/>
            <a:r>
              <a:rPr lang="en-US" altLang="en-US"/>
              <a:t>values() : Displays all the values of all the dictionaries in ChainMap.</a:t>
            </a:r>
          </a:p>
          <a:p>
            <a:pPr lvl="1"/>
            <a:r>
              <a:rPr lang="en-US" altLang="en-US"/>
              <a:t>maps : Displays keys with corresponding values of all the dictionaries in ChainMap.</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CHAINMAP.</a:t>
            </a:r>
            <a:endParaRPr lang="en-US"/>
          </a:p>
        </p:txBody>
      </p:sp>
      <p:pic>
        <p:nvPicPr>
          <p:cNvPr id="4" name="Content Placeholder 3"/>
          <p:cNvPicPr>
            <a:picLocks noGrp="1" noChangeAspect="1"/>
          </p:cNvPicPr>
          <p:nvPr>
            <p:ph idx="1"/>
          </p:nvPr>
        </p:nvPicPr>
        <p:blipFill>
          <a:blip r:embed="rId2"/>
          <a:stretch>
            <a:fillRect/>
          </a:stretch>
        </p:blipFill>
        <p:spPr>
          <a:xfrm>
            <a:off x="3295650" y="2286635"/>
            <a:ext cx="5600700" cy="32004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CHAINMAP.</a:t>
            </a:r>
            <a:endParaRPr lang="en-US"/>
          </a:p>
        </p:txBody>
      </p:sp>
      <p:sp>
        <p:nvSpPr>
          <p:cNvPr id="3" name="Content Placeholder 2"/>
          <p:cNvSpPr>
            <a:spLocks noGrp="1"/>
          </p:cNvSpPr>
          <p:nvPr>
            <p:ph idx="1"/>
          </p:nvPr>
        </p:nvSpPr>
        <p:spPr/>
        <p:txBody>
          <a:bodyPr/>
          <a:lstStyle/>
          <a:p>
            <a:r>
              <a:rPr lang="en-US" altLang="en-US"/>
              <a:t>Manipulating operations:</a:t>
            </a:r>
          </a:p>
          <a:p>
            <a:r>
              <a:rPr lang="en-US" altLang="en-US"/>
              <a:t>new_child() : Adds a new dictionary in the beginning of the file ChainMap.</a:t>
            </a:r>
          </a:p>
          <a:p>
            <a:r>
              <a:rPr lang="en-US" altLang="en-US"/>
              <a:t>reversed() : Reverses the relative ordering of dictionaries in the ChainMap.</a:t>
            </a:r>
          </a:p>
          <a:p>
            <a:endParaRPr lang="en-US"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CHAINMAP.</a:t>
            </a:r>
            <a:endParaRPr lang="en-US"/>
          </a:p>
        </p:txBody>
      </p:sp>
      <p:pic>
        <p:nvPicPr>
          <p:cNvPr id="4" name="Content Placeholder 3"/>
          <p:cNvPicPr>
            <a:picLocks noGrp="1" noChangeAspect="1"/>
          </p:cNvPicPr>
          <p:nvPr>
            <p:ph idx="1"/>
          </p:nvPr>
        </p:nvPicPr>
        <p:blipFill>
          <a:blip r:embed="rId2"/>
          <a:stretch>
            <a:fillRect/>
          </a:stretch>
        </p:blipFill>
        <p:spPr>
          <a:xfrm>
            <a:off x="2932430" y="1825625"/>
            <a:ext cx="6325870" cy="435165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COLLECTIONS - COUNTERS.</a:t>
            </a:r>
          </a:p>
        </p:txBody>
      </p:sp>
      <p:sp>
        <p:nvSpPr>
          <p:cNvPr id="3" name="Content Placeholder 2"/>
          <p:cNvSpPr>
            <a:spLocks noGrp="1"/>
          </p:cNvSpPr>
          <p:nvPr>
            <p:ph idx="1"/>
          </p:nvPr>
        </p:nvSpPr>
        <p:spPr/>
        <p:txBody>
          <a:bodyPr/>
          <a:lstStyle/>
          <a:p>
            <a:r>
              <a:rPr lang="en-US" altLang="en-US" sz="2400"/>
              <a:t>Counter is a container which is included in the collections module.</a:t>
            </a:r>
          </a:p>
          <a:p>
            <a:r>
              <a:rPr lang="en-US" altLang="en-US" sz="2400"/>
              <a:t>Container provides you a way to access the objects and perform iteration over them.</a:t>
            </a:r>
          </a:p>
          <a:p>
            <a:r>
              <a:rPr lang="en-US" altLang="en-US" sz="2400"/>
              <a:t>A counter is a subclass of dict.</a:t>
            </a:r>
          </a:p>
          <a:p>
            <a:r>
              <a:rPr lang="en-US" altLang="en-US" sz="2400"/>
              <a:t>It is an unordered collection where elements and their respective counts are stored as dictionary.</a:t>
            </a:r>
          </a:p>
          <a:p>
            <a:endParaRPr lang="en-US" altLang="en-US" sz="2400"/>
          </a:p>
        </p:txBody>
      </p:sp>
      <p:pic>
        <p:nvPicPr>
          <p:cNvPr id="4" name="Picture 3"/>
          <p:cNvPicPr>
            <a:picLocks noChangeAspect="1"/>
          </p:cNvPicPr>
          <p:nvPr/>
        </p:nvPicPr>
        <p:blipFill>
          <a:blip r:embed="rId2"/>
          <a:stretch>
            <a:fillRect/>
          </a:stretch>
        </p:blipFill>
        <p:spPr>
          <a:xfrm>
            <a:off x="2334260" y="4587240"/>
            <a:ext cx="7524115" cy="14478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COLLECTIONS - COUNTERS.</a:t>
            </a:r>
            <a:endParaRPr lang="en-US"/>
          </a:p>
        </p:txBody>
      </p:sp>
      <p:sp>
        <p:nvSpPr>
          <p:cNvPr id="3" name="Content Placeholder 2"/>
          <p:cNvSpPr>
            <a:spLocks noGrp="1"/>
          </p:cNvSpPr>
          <p:nvPr>
            <p:ph idx="1"/>
          </p:nvPr>
        </p:nvSpPr>
        <p:spPr/>
        <p:txBody>
          <a:bodyPr/>
          <a:lstStyle/>
          <a:p>
            <a:r>
              <a:rPr lang="en-US" altLang="en-US"/>
              <a:t>You can also create an empty counter.</a:t>
            </a:r>
          </a:p>
          <a:p>
            <a:endParaRPr lang="en-US" altLang="en-US"/>
          </a:p>
          <a:p>
            <a:endParaRPr lang="en-US" altLang="en-US"/>
          </a:p>
          <a:p>
            <a:r>
              <a:rPr lang="en-US" altLang="en-US"/>
              <a:t>You can also update the counter using the update() method.</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4319905" y="2415540"/>
            <a:ext cx="3552190" cy="828675"/>
          </a:xfrm>
          <a:prstGeom prst="rect">
            <a:avLst/>
          </a:prstGeom>
        </p:spPr>
      </p:pic>
      <p:pic>
        <p:nvPicPr>
          <p:cNvPr id="5" name="Picture 4"/>
          <p:cNvPicPr>
            <a:picLocks noChangeAspect="1"/>
          </p:cNvPicPr>
          <p:nvPr/>
        </p:nvPicPr>
        <p:blipFill>
          <a:blip r:embed="rId3"/>
          <a:stretch>
            <a:fillRect/>
          </a:stretch>
        </p:blipFill>
        <p:spPr>
          <a:xfrm>
            <a:off x="4319905" y="3821430"/>
            <a:ext cx="3475990" cy="1038225"/>
          </a:xfrm>
          <a:prstGeom prst="rect">
            <a:avLst/>
          </a:prstGeom>
        </p:spPr>
      </p:pic>
      <p:pic>
        <p:nvPicPr>
          <p:cNvPr id="6" name="Picture 5"/>
          <p:cNvPicPr>
            <a:picLocks noChangeAspect="1"/>
          </p:cNvPicPr>
          <p:nvPr/>
        </p:nvPicPr>
        <p:blipFill>
          <a:blip r:embed="rId4"/>
          <a:stretch>
            <a:fillRect/>
          </a:stretch>
        </p:blipFill>
        <p:spPr>
          <a:xfrm>
            <a:off x="4319905" y="5152390"/>
            <a:ext cx="3561715" cy="157162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COLLECTIONS - COUNTERS.</a:t>
            </a:r>
            <a:endParaRPr lang="en-US"/>
          </a:p>
        </p:txBody>
      </p:sp>
      <p:sp>
        <p:nvSpPr>
          <p:cNvPr id="3" name="Content Placeholder 2"/>
          <p:cNvSpPr>
            <a:spLocks noGrp="1"/>
          </p:cNvSpPr>
          <p:nvPr>
            <p:ph idx="1"/>
          </p:nvPr>
        </p:nvSpPr>
        <p:spPr/>
        <p:txBody>
          <a:bodyPr/>
          <a:lstStyle/>
          <a:p>
            <a:r>
              <a:rPr lang="en-US" altLang="en-US"/>
              <a:t>Data can be provided in any way. You can provide it as a sequence of items, as dictionaries, as argument mapping and the Counter's data will be increased and not replaced.</a:t>
            </a:r>
          </a:p>
          <a:p>
            <a:r>
              <a:rPr lang="en-US" altLang="en-US"/>
              <a:t>Counts can be zero and negative also.</a:t>
            </a:r>
          </a:p>
          <a:p>
            <a:endParaRPr lang="en-US" altLang="en-US"/>
          </a:p>
        </p:txBody>
      </p:sp>
      <p:pic>
        <p:nvPicPr>
          <p:cNvPr id="4" name="Picture 3"/>
          <p:cNvPicPr>
            <a:picLocks noChangeAspect="1"/>
          </p:cNvPicPr>
          <p:nvPr/>
        </p:nvPicPr>
        <p:blipFill>
          <a:blip r:embed="rId2"/>
          <a:stretch>
            <a:fillRect/>
          </a:stretch>
        </p:blipFill>
        <p:spPr>
          <a:xfrm>
            <a:off x="3981450" y="4116070"/>
            <a:ext cx="4228465" cy="176212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9095"/>
            <a:ext cx="10515600" cy="1325563"/>
          </a:xfrm>
        </p:spPr>
        <p:txBody>
          <a:bodyPr/>
          <a:lstStyle/>
          <a:p>
            <a:r>
              <a:rPr lang="en-US" altLang="en-US" b="1">
                <a:sym typeface="+mn-ea"/>
              </a:rPr>
              <a:t>COLLECTIONS - COUNTERS.</a:t>
            </a:r>
            <a:endParaRPr lang="en-US"/>
          </a:p>
        </p:txBody>
      </p:sp>
      <p:sp>
        <p:nvSpPr>
          <p:cNvPr id="3" name="Content Placeholder 2"/>
          <p:cNvSpPr>
            <a:spLocks noGrp="1"/>
          </p:cNvSpPr>
          <p:nvPr>
            <p:ph idx="1"/>
          </p:nvPr>
        </p:nvSpPr>
        <p:spPr/>
        <p:txBody>
          <a:bodyPr/>
          <a:lstStyle/>
          <a:p>
            <a:r>
              <a:rPr lang="en-US" altLang="en-US" sz="2400"/>
              <a:t>You can also use counter to count the distinct elements of a list or other collections.</a:t>
            </a:r>
          </a:p>
          <a:p>
            <a:endParaRPr lang="en-US" altLang="en-US" sz="2400"/>
          </a:p>
          <a:p>
            <a:endParaRPr lang="en-US" altLang="en-US" sz="2400"/>
          </a:p>
          <a:p>
            <a:r>
              <a:rPr lang="en-US" altLang="en-US" sz="2400"/>
              <a:t>Once initialized, you can access counters just like dictionaries.</a:t>
            </a:r>
          </a:p>
          <a:p>
            <a:r>
              <a:rPr lang="en-US" altLang="en-US" sz="2400"/>
              <a:t>It does not raise the “keyValue” error even if the key is not present. Instead the values count will be '0'.</a:t>
            </a:r>
          </a:p>
          <a:p>
            <a:endParaRPr lang="en-US" altLang="en-US" sz="2400"/>
          </a:p>
        </p:txBody>
      </p:sp>
      <p:pic>
        <p:nvPicPr>
          <p:cNvPr id="4" name="Picture 3"/>
          <p:cNvPicPr>
            <a:picLocks noChangeAspect="1"/>
          </p:cNvPicPr>
          <p:nvPr/>
        </p:nvPicPr>
        <p:blipFill>
          <a:blip r:embed="rId2"/>
          <a:stretch>
            <a:fillRect/>
          </a:stretch>
        </p:blipFill>
        <p:spPr>
          <a:xfrm>
            <a:off x="2724785" y="2538730"/>
            <a:ext cx="6743065" cy="1009650"/>
          </a:xfrm>
          <a:prstGeom prst="rect">
            <a:avLst/>
          </a:prstGeom>
        </p:spPr>
      </p:pic>
      <p:pic>
        <p:nvPicPr>
          <p:cNvPr id="5" name="Picture 4"/>
          <p:cNvPicPr>
            <a:picLocks noChangeAspect="1"/>
          </p:cNvPicPr>
          <p:nvPr/>
        </p:nvPicPr>
        <p:blipFill>
          <a:blip r:embed="rId3"/>
          <a:stretch>
            <a:fillRect/>
          </a:stretch>
        </p:blipFill>
        <p:spPr>
          <a:xfrm>
            <a:off x="1821180" y="5148580"/>
            <a:ext cx="2390775" cy="752475"/>
          </a:xfrm>
          <a:prstGeom prst="rect">
            <a:avLst/>
          </a:prstGeom>
        </p:spPr>
      </p:pic>
      <p:pic>
        <p:nvPicPr>
          <p:cNvPr id="6" name="Picture 5"/>
          <p:cNvPicPr>
            <a:picLocks noChangeAspect="1"/>
          </p:cNvPicPr>
          <p:nvPr/>
        </p:nvPicPr>
        <p:blipFill>
          <a:blip r:embed="rId4"/>
          <a:stretch>
            <a:fillRect/>
          </a:stretch>
        </p:blipFill>
        <p:spPr>
          <a:xfrm>
            <a:off x="5800725" y="4794250"/>
            <a:ext cx="4124960" cy="194691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COLLECTIONS - COUNTERS.</a:t>
            </a:r>
            <a:endParaRPr lang="en-US"/>
          </a:p>
        </p:txBody>
      </p:sp>
      <p:sp>
        <p:nvSpPr>
          <p:cNvPr id="3" name="Content Placeholder 2"/>
          <p:cNvSpPr>
            <a:spLocks noGrp="1"/>
          </p:cNvSpPr>
          <p:nvPr>
            <p:ph idx="1"/>
          </p:nvPr>
        </p:nvSpPr>
        <p:spPr/>
        <p:txBody>
          <a:bodyPr/>
          <a:lstStyle/>
          <a:p>
            <a:r>
              <a:rPr lang="en-US" altLang="en-US"/>
              <a:t>elements() : This method returns an iterator that produces all the items that are known or present in a counter.</a:t>
            </a:r>
          </a:p>
          <a:p>
            <a:r>
              <a:rPr lang="en-US" altLang="en-US"/>
              <a:t>It does not include the items if the element count is &lt;= 0.</a:t>
            </a:r>
          </a:p>
        </p:txBody>
      </p:sp>
      <p:pic>
        <p:nvPicPr>
          <p:cNvPr id="4" name="Picture 3"/>
          <p:cNvPicPr>
            <a:picLocks noChangeAspect="1"/>
          </p:cNvPicPr>
          <p:nvPr/>
        </p:nvPicPr>
        <p:blipFill>
          <a:blip r:embed="rId2"/>
          <a:stretch>
            <a:fillRect/>
          </a:stretch>
        </p:blipFill>
        <p:spPr>
          <a:xfrm>
            <a:off x="4043680" y="4107180"/>
            <a:ext cx="4104640" cy="135255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COLLECTIONS - COUNTERS.</a:t>
            </a:r>
            <a:endParaRPr lang="en-US"/>
          </a:p>
        </p:txBody>
      </p:sp>
      <p:sp>
        <p:nvSpPr>
          <p:cNvPr id="3" name="Content Placeholder 2"/>
          <p:cNvSpPr>
            <a:spLocks noGrp="1"/>
          </p:cNvSpPr>
          <p:nvPr>
            <p:ph idx="1"/>
          </p:nvPr>
        </p:nvSpPr>
        <p:spPr/>
        <p:txBody>
          <a:bodyPr/>
          <a:lstStyle/>
          <a:p>
            <a:r>
              <a:rPr lang="en-US" altLang="en-US"/>
              <a:t>most_common() : This method produces a sequence of the most frequently encountered values and their counts.</a:t>
            </a:r>
          </a:p>
          <a:p>
            <a:endParaRPr lang="en-US" altLang="en-US"/>
          </a:p>
        </p:txBody>
      </p:sp>
      <p:pic>
        <p:nvPicPr>
          <p:cNvPr id="4" name="Picture 3"/>
          <p:cNvPicPr>
            <a:picLocks noChangeAspect="1"/>
          </p:cNvPicPr>
          <p:nvPr/>
        </p:nvPicPr>
        <p:blipFill>
          <a:blip r:embed="rId2"/>
          <a:stretch>
            <a:fillRect/>
          </a:stretch>
        </p:blipFill>
        <p:spPr>
          <a:xfrm>
            <a:off x="3458210" y="3693795"/>
            <a:ext cx="5276215" cy="1295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COMMENTS.</a:t>
            </a:r>
          </a:p>
        </p:txBody>
      </p:sp>
      <p:sp>
        <p:nvSpPr>
          <p:cNvPr id="3" name="Content Placeholder 2"/>
          <p:cNvSpPr>
            <a:spLocks noGrp="1"/>
          </p:cNvSpPr>
          <p:nvPr>
            <p:ph idx="1"/>
          </p:nvPr>
        </p:nvSpPr>
        <p:spPr>
          <a:xfrm>
            <a:off x="838200" y="1366520"/>
            <a:ext cx="10515600" cy="4810760"/>
          </a:xfrm>
        </p:spPr>
        <p:txBody>
          <a:bodyPr>
            <a:noAutofit/>
          </a:bodyPr>
          <a:lstStyle/>
          <a:p>
            <a:r>
              <a:rPr lang="en-US" sz="2000"/>
              <a:t>Comments can also be placed at the end of a line and python will ignore the rest of the line starting from "#"</a:t>
            </a:r>
          </a:p>
          <a:p>
            <a:pPr lvl="1"/>
            <a:r>
              <a:rPr lang="en-US" sz="1800"/>
              <a:t>print("Hello world") #This is a comment example.</a:t>
            </a:r>
          </a:p>
          <a:p>
            <a:r>
              <a:rPr lang="en-US" sz="2000"/>
              <a:t>Comments are not only limited to explain you code. Python can also use it to prevent the code from execution.</a:t>
            </a:r>
          </a:p>
          <a:p>
            <a:pPr lvl="1"/>
            <a:r>
              <a:rPr lang="en-US" sz="1800"/>
              <a:t>#print("This is a comment")</a:t>
            </a:r>
          </a:p>
          <a:p>
            <a:pPr lvl="1"/>
            <a:r>
              <a:rPr lang="en-US" sz="1800"/>
              <a:t>print("Hello world")</a:t>
            </a:r>
          </a:p>
          <a:p>
            <a:r>
              <a:rPr lang="en-US" sz="2000"/>
              <a:t>Multiline comments.</a:t>
            </a:r>
          </a:p>
          <a:p>
            <a:r>
              <a:rPr lang="en-US" sz="2000"/>
              <a:t>There is really no syntax for multi-line comments. You just have to add the "#" to each of the line that you want to be treated as a comment.</a:t>
            </a:r>
          </a:p>
          <a:p>
            <a:pPr lvl="1"/>
            <a:r>
              <a:rPr lang="en-US" sz="1800"/>
              <a:t>Example :</a:t>
            </a:r>
          </a:p>
          <a:p>
            <a:pPr lvl="2"/>
            <a:r>
              <a:rPr lang="en-US" sz="1600"/>
              <a:t>#This is a single line comment </a:t>
            </a:r>
          </a:p>
          <a:p>
            <a:pPr lvl="2"/>
            <a:r>
              <a:rPr lang="en-US" sz="1600"/>
              <a:t>#This is a multi-line comment</a:t>
            </a:r>
          </a:p>
          <a:p>
            <a:pPr lvl="2"/>
            <a:r>
              <a:rPr lang="en-US" sz="1600"/>
              <a:t>#Adding another line for multi-line comment</a:t>
            </a:r>
          </a:p>
          <a:p>
            <a:pPr lvl="2"/>
            <a:r>
              <a:rPr lang="en-US" sz="1600"/>
              <a:t>print("Hello world")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ORDERDDICT.</a:t>
            </a:r>
          </a:p>
        </p:txBody>
      </p:sp>
      <p:sp>
        <p:nvSpPr>
          <p:cNvPr id="3" name="Content Placeholder 2"/>
          <p:cNvSpPr>
            <a:spLocks noGrp="1"/>
          </p:cNvSpPr>
          <p:nvPr>
            <p:ph idx="1"/>
          </p:nvPr>
        </p:nvSpPr>
        <p:spPr/>
        <p:txBody>
          <a:bodyPr/>
          <a:lstStyle/>
          <a:p>
            <a:r>
              <a:rPr lang="en-US" altLang="en-US"/>
              <a:t>An OrderdDict is a subclass in dictionary that remembers the order in which the keys are inserted.</a:t>
            </a:r>
          </a:p>
          <a:p>
            <a:r>
              <a:rPr lang="en-US" altLang="en-US"/>
              <a:t>The difference between dict() and OrderdDict() is that OrderdDict() preserves the order of the keys that are inserted.</a:t>
            </a:r>
          </a:p>
          <a:p>
            <a:r>
              <a:rPr lang="en-US" altLang="en-US"/>
              <a:t>A regular dict() does not keep a track of the items and iterating the items gives the values in an arbitrary order.</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ORDERDDICT.</a:t>
            </a:r>
            <a:endParaRPr lang="en-US"/>
          </a:p>
        </p:txBody>
      </p:sp>
      <p:pic>
        <p:nvPicPr>
          <p:cNvPr id="4" name="Content Placeholder 3"/>
          <p:cNvPicPr>
            <a:picLocks noGrp="1" noChangeAspect="1"/>
          </p:cNvPicPr>
          <p:nvPr>
            <p:ph idx="1"/>
          </p:nvPr>
        </p:nvPicPr>
        <p:blipFill>
          <a:blip r:embed="rId2"/>
          <a:stretch>
            <a:fillRect/>
          </a:stretch>
        </p:blipFill>
        <p:spPr>
          <a:xfrm>
            <a:off x="4116070" y="1825625"/>
            <a:ext cx="3959225" cy="4351655"/>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ORDERDDICT.</a:t>
            </a:r>
          </a:p>
        </p:txBody>
      </p:sp>
      <p:sp>
        <p:nvSpPr>
          <p:cNvPr id="3" name="Content Placeholder 2"/>
          <p:cNvSpPr>
            <a:spLocks noGrp="1"/>
          </p:cNvSpPr>
          <p:nvPr>
            <p:ph idx="1"/>
          </p:nvPr>
        </p:nvSpPr>
        <p:spPr/>
        <p:txBody>
          <a:bodyPr/>
          <a:lstStyle/>
          <a:p>
            <a:r>
              <a:rPr lang="en-US" altLang="en-US"/>
              <a:t>If you change the value of a key, the position of the key remains unchanged in OrderdDict.</a:t>
            </a:r>
          </a:p>
        </p:txBody>
      </p:sp>
      <p:pic>
        <p:nvPicPr>
          <p:cNvPr id="4" name="Picture 3"/>
          <p:cNvPicPr>
            <a:picLocks noChangeAspect="1"/>
          </p:cNvPicPr>
          <p:nvPr/>
        </p:nvPicPr>
        <p:blipFill>
          <a:blip r:embed="rId2"/>
          <a:stretch>
            <a:fillRect/>
          </a:stretch>
        </p:blipFill>
        <p:spPr>
          <a:xfrm>
            <a:off x="3748405" y="2640965"/>
            <a:ext cx="4695190" cy="382841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155"/>
            <a:ext cx="10515600" cy="1325563"/>
          </a:xfrm>
        </p:spPr>
        <p:txBody>
          <a:bodyPr>
            <a:normAutofit/>
          </a:bodyPr>
          <a:lstStyle/>
          <a:p>
            <a:r>
              <a:rPr lang="en-US" altLang="en-US" b="1">
                <a:sym typeface="+mn-ea"/>
              </a:rPr>
              <a:t>ORDERDDICT.</a:t>
            </a:r>
            <a:endParaRPr lang="en-US"/>
          </a:p>
        </p:txBody>
      </p:sp>
      <p:sp>
        <p:nvSpPr>
          <p:cNvPr id="3" name="Content Placeholder 2"/>
          <p:cNvSpPr>
            <a:spLocks noGrp="1"/>
          </p:cNvSpPr>
          <p:nvPr>
            <p:ph idx="1"/>
          </p:nvPr>
        </p:nvSpPr>
        <p:spPr/>
        <p:txBody>
          <a:bodyPr/>
          <a:lstStyle/>
          <a:p>
            <a:r>
              <a:rPr lang="en-US" altLang="en-US"/>
              <a:t>Deleting and re-inserting the same key will push it to the back as OrderedDict maintains the order of insertion.</a:t>
            </a:r>
          </a:p>
          <a:p>
            <a:endParaRPr lang="en-US" altLang="en-US"/>
          </a:p>
        </p:txBody>
      </p:sp>
      <p:pic>
        <p:nvPicPr>
          <p:cNvPr id="4" name="Picture 3"/>
          <p:cNvPicPr>
            <a:picLocks noChangeAspect="1"/>
          </p:cNvPicPr>
          <p:nvPr/>
        </p:nvPicPr>
        <p:blipFill>
          <a:blip r:embed="rId2"/>
          <a:stretch>
            <a:fillRect/>
          </a:stretch>
        </p:blipFill>
        <p:spPr>
          <a:xfrm>
            <a:off x="2668270" y="2715895"/>
            <a:ext cx="6856095" cy="385191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DEFAULTDICT.</a:t>
            </a:r>
          </a:p>
        </p:txBody>
      </p:sp>
      <p:sp>
        <p:nvSpPr>
          <p:cNvPr id="3" name="Content Placeholder 2"/>
          <p:cNvSpPr>
            <a:spLocks noGrp="1"/>
          </p:cNvSpPr>
          <p:nvPr>
            <p:ph idx="1"/>
          </p:nvPr>
        </p:nvSpPr>
        <p:spPr/>
        <p:txBody>
          <a:bodyPr>
            <a:noAutofit/>
          </a:bodyPr>
          <a:lstStyle/>
          <a:p>
            <a:r>
              <a:rPr lang="en-US" altLang="en-US" sz="2000"/>
              <a:t>The defaultdict tool is a container in a collections class in python.</a:t>
            </a:r>
          </a:p>
          <a:p>
            <a:r>
              <a:rPr lang="en-US" altLang="en-US" sz="2000"/>
              <a:t>It is similar to the usual dictionary container but the only difference is that a defaultdict will have a default value if the key has not been set yet.</a:t>
            </a:r>
          </a:p>
          <a:p>
            <a:r>
              <a:rPr lang="en-US" altLang="en-US" sz="2000"/>
              <a:t>Defaultdict is a modified dict that calls a factory function to support missing values for arbitrary keys.</a:t>
            </a:r>
          </a:p>
          <a:p>
            <a:r>
              <a:rPr lang="en-US" altLang="en-US" sz="2000"/>
              <a:t>Defaultdict is a dictionary like object which provides all methods provided by dictionary but takes first argument (default_factory) as default data type for the dictionary.</a:t>
            </a:r>
          </a:p>
          <a:p>
            <a:r>
              <a:rPr lang="en-US" altLang="en-US" sz="2000"/>
              <a:t>using defaultdict is faster than doing the same using dict.set_method method.</a:t>
            </a:r>
          </a:p>
          <a:p>
            <a:r>
              <a:rPr lang="en-US" altLang="en-US" sz="2000"/>
              <a:t>A defaultdict will never raise a keyError. Any key that does not exist gets the value returned by the default factory.</a:t>
            </a:r>
          </a:p>
        </p:txBody>
      </p:sp>
      <p:pic>
        <p:nvPicPr>
          <p:cNvPr id="4" name="Picture 3"/>
          <p:cNvPicPr>
            <a:picLocks noChangeAspect="1"/>
          </p:cNvPicPr>
          <p:nvPr/>
        </p:nvPicPr>
        <p:blipFill>
          <a:blip r:embed="rId2"/>
          <a:stretch>
            <a:fillRect/>
          </a:stretch>
        </p:blipFill>
        <p:spPr>
          <a:xfrm>
            <a:off x="6324600" y="5375275"/>
            <a:ext cx="4590415" cy="138112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DEFAULTDICT.</a:t>
            </a:r>
          </a:p>
        </p:txBody>
      </p:sp>
      <p:pic>
        <p:nvPicPr>
          <p:cNvPr id="4" name="Content Placeholder 3"/>
          <p:cNvPicPr>
            <a:picLocks noGrp="1" noChangeAspect="1"/>
          </p:cNvPicPr>
          <p:nvPr>
            <p:ph idx="1"/>
          </p:nvPr>
        </p:nvPicPr>
        <p:blipFill>
          <a:blip r:embed="rId2"/>
          <a:stretch>
            <a:fillRect/>
          </a:stretch>
        </p:blipFill>
        <p:spPr>
          <a:xfrm>
            <a:off x="2449195" y="2301240"/>
            <a:ext cx="7292975" cy="322072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b="1"/>
              <a:t>ADVANCED PYTHON.</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GUIs.</a:t>
            </a:r>
          </a:p>
        </p:txBody>
      </p:sp>
      <p:sp>
        <p:nvSpPr>
          <p:cNvPr id="3" name="Content Placeholder 2"/>
          <p:cNvSpPr>
            <a:spLocks noGrp="1"/>
          </p:cNvSpPr>
          <p:nvPr>
            <p:ph idx="1"/>
          </p:nvPr>
        </p:nvSpPr>
        <p:spPr/>
        <p:txBody>
          <a:bodyPr/>
          <a:lstStyle/>
          <a:p>
            <a:r>
              <a:rPr lang="en-US" altLang="en-US"/>
              <a:t>We have seen till now how to write text-only programs which have a command line interface.</a:t>
            </a:r>
          </a:p>
          <a:p>
            <a:r>
              <a:rPr lang="en-US" altLang="en-US"/>
              <a:t>Now we will look at creating a program with an graphical user interface.</a:t>
            </a:r>
          </a:p>
          <a:p>
            <a:r>
              <a:rPr lang="en-US" altLang="en-US"/>
              <a:t>We will discuss about “tkinter”, a module in the python standard library which serves as an interface to Tk, a simple toolkit.</a:t>
            </a:r>
          </a:p>
          <a:p>
            <a:r>
              <a:rPr lang="en-US" altLang="en-US"/>
              <a:t>There are many other toolkits available, but they often vary across platforms.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WRITING GUIS IN PYTHON.</a:t>
            </a:r>
          </a:p>
        </p:txBody>
      </p:sp>
      <p:sp>
        <p:nvSpPr>
          <p:cNvPr id="3" name="Content Placeholder 2"/>
          <p:cNvSpPr>
            <a:spLocks noGrp="1"/>
          </p:cNvSpPr>
          <p:nvPr>
            <p:ph idx="1"/>
          </p:nvPr>
        </p:nvSpPr>
        <p:spPr/>
        <p:txBody>
          <a:bodyPr>
            <a:noAutofit/>
          </a:bodyPr>
          <a:lstStyle/>
          <a:p>
            <a:r>
              <a:rPr lang="en-US" altLang="en-US" sz="2400"/>
              <a:t>Python offers multiple options for developing GUI (Graphical User Interface).</a:t>
            </a:r>
          </a:p>
          <a:p>
            <a:r>
              <a:rPr lang="en-US" altLang="en-US" sz="2400"/>
              <a:t>Out of all the GUI methods, “tkinter” is the most commonly used method. It is a standard python interface to the tk GUI toolkit shipped with Python.</a:t>
            </a:r>
          </a:p>
          <a:p>
            <a:r>
              <a:rPr lang="en-US" altLang="en-US" sz="2400"/>
              <a:t>Python with tkinter is the fastest and easiest way to create the GUI applications. Creating a GUI using tkinter is an easy task.</a:t>
            </a:r>
          </a:p>
          <a:p>
            <a:r>
              <a:rPr lang="en-US" altLang="en-US" sz="2400"/>
              <a:t>To create a tkinter app :</a:t>
            </a:r>
          </a:p>
          <a:p>
            <a:pPr lvl="1"/>
            <a:r>
              <a:rPr lang="en-US" altLang="en-US" sz="2000"/>
              <a:t>Import the module - tkinter</a:t>
            </a:r>
          </a:p>
          <a:p>
            <a:pPr lvl="1"/>
            <a:r>
              <a:rPr lang="en-US" altLang="en-US" sz="2000"/>
              <a:t>Create the main window</a:t>
            </a:r>
          </a:p>
          <a:p>
            <a:pPr lvl="1"/>
            <a:r>
              <a:rPr lang="en-US" altLang="en-US" sz="2000"/>
              <a:t>Add any number of widgets to the main window</a:t>
            </a:r>
          </a:p>
          <a:p>
            <a:pPr lvl="1"/>
            <a:r>
              <a:rPr lang="en-US" altLang="en-US" sz="2000"/>
              <a:t>Apply the event Trigger to the widgets.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EVENT DRIVEN PROGRAMMING.</a:t>
            </a:r>
          </a:p>
        </p:txBody>
      </p:sp>
      <p:sp>
        <p:nvSpPr>
          <p:cNvPr id="3" name="Content Placeholder 2"/>
          <p:cNvSpPr>
            <a:spLocks noGrp="1"/>
          </p:cNvSpPr>
          <p:nvPr>
            <p:ph idx="1"/>
          </p:nvPr>
        </p:nvSpPr>
        <p:spPr/>
        <p:txBody>
          <a:bodyPr>
            <a:noAutofit/>
          </a:bodyPr>
          <a:lstStyle/>
          <a:p>
            <a:r>
              <a:rPr lang="en-US" altLang="en-US" sz="2000"/>
              <a:t>Anything that happens in a user interface is an event.</a:t>
            </a:r>
          </a:p>
          <a:p>
            <a:r>
              <a:rPr lang="en-US" altLang="en-US" sz="2000"/>
              <a:t>A event is fired whenever a user does something. Clicks on a button or types a keyboard shortcut.</a:t>
            </a:r>
          </a:p>
          <a:p>
            <a:r>
              <a:rPr lang="en-US" altLang="en-US" sz="2000"/>
              <a:t>Some events could also be triggered by occurences which are not controlled by the user.</a:t>
            </a:r>
          </a:p>
          <a:p>
            <a:r>
              <a:rPr lang="en-US" altLang="en-US" sz="2000"/>
              <a:t>A background task might complete, or a network connection might be established or lost.</a:t>
            </a:r>
          </a:p>
          <a:p>
            <a:r>
              <a:rPr lang="en-US" altLang="en-US" sz="2000"/>
              <a:t>Our application needs to monitor or listen for all the events that we find interesting and respond to them in some way if they occur.</a:t>
            </a:r>
          </a:p>
          <a:p>
            <a:r>
              <a:rPr lang="en-US" altLang="en-US" sz="2000"/>
              <a:t>To do this, we usually associate certain functions with particular events.</a:t>
            </a:r>
          </a:p>
          <a:p>
            <a:r>
              <a:rPr lang="en-US" altLang="en-US" sz="2000"/>
              <a:t>We call a function which performs an action in response to an event an event handler and we bind handlers to an event.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COMMENTS.</a:t>
            </a:r>
          </a:p>
        </p:txBody>
      </p:sp>
      <p:sp>
        <p:nvSpPr>
          <p:cNvPr id="3" name="Content Placeholder 2"/>
          <p:cNvSpPr>
            <a:spLocks noGrp="1"/>
          </p:cNvSpPr>
          <p:nvPr>
            <p:ph idx="1"/>
          </p:nvPr>
        </p:nvSpPr>
        <p:spPr/>
        <p:txBody>
          <a:bodyPr>
            <a:noAutofit/>
          </a:bodyPr>
          <a:lstStyle/>
          <a:p>
            <a:r>
              <a:rPr lang="en-US" dirty="0"/>
              <a:t>You can either use the above method, or you can use a multiline string to represent a multi-line comment.</a:t>
            </a:r>
          </a:p>
          <a:p>
            <a:r>
              <a:rPr lang="en-US" dirty="0"/>
              <a:t>You can add a multiline string in your code and place your comment inside it.</a:t>
            </a:r>
          </a:p>
          <a:p>
            <a:pPr lvl="1"/>
            <a:r>
              <a:rPr lang="en-US" dirty="0"/>
              <a:t>Example :</a:t>
            </a:r>
          </a:p>
          <a:p>
            <a:pPr lvl="2"/>
            <a:r>
              <a:rPr lang="en-US" dirty="0"/>
              <a:t>"""</a:t>
            </a:r>
          </a:p>
          <a:p>
            <a:pPr lvl="2"/>
            <a:r>
              <a:rPr lang="en-US" dirty="0"/>
              <a:t>This is a comment</a:t>
            </a:r>
          </a:p>
          <a:p>
            <a:pPr lvl="2"/>
            <a:r>
              <a:rPr lang="en-US" dirty="0"/>
              <a:t>Showing the </a:t>
            </a:r>
            <a:r>
              <a:rPr lang="en-US" dirty="0" err="1"/>
              <a:t>exampel</a:t>
            </a:r>
            <a:r>
              <a:rPr lang="en-US" dirty="0"/>
              <a:t> for multiline comments</a:t>
            </a:r>
          </a:p>
          <a:p>
            <a:pPr lvl="2"/>
            <a:r>
              <a:rPr lang="en-US" dirty="0"/>
              <a:t>Adding another line</a:t>
            </a:r>
          </a:p>
          <a:p>
            <a:pPr lvl="2"/>
            <a:r>
              <a:rPr lang="en-US" dirty="0"/>
              <a:t>Adding another line for multiline comments</a:t>
            </a:r>
          </a:p>
          <a:p>
            <a:pPr lvl="2"/>
            <a:r>
              <a:rPr lang="en-US" dirty="0"/>
              <a:t>"""</a:t>
            </a:r>
          </a:p>
          <a:p>
            <a:pPr lvl="2"/>
            <a:r>
              <a:rPr lang="en-US" dirty="0"/>
              <a:t>print("Hello world")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COMPONENTS IN PYTHON GUI.</a:t>
            </a:r>
          </a:p>
        </p:txBody>
      </p:sp>
      <p:sp>
        <p:nvSpPr>
          <p:cNvPr id="3" name="Content Placeholder 2"/>
          <p:cNvSpPr>
            <a:spLocks noGrp="1"/>
          </p:cNvSpPr>
          <p:nvPr>
            <p:ph idx="1"/>
          </p:nvPr>
        </p:nvSpPr>
        <p:spPr/>
        <p:txBody>
          <a:bodyPr>
            <a:noAutofit/>
          </a:bodyPr>
          <a:lstStyle/>
          <a:p>
            <a:r>
              <a:rPr lang="en-US" altLang="en-US"/>
              <a:t>There are two methods that a developer will have to remember when creating a python application with GUI.</a:t>
            </a:r>
          </a:p>
          <a:p>
            <a:pPr lvl="1"/>
            <a:r>
              <a:rPr lang="en-US" altLang="en-US"/>
              <a:t>Tk()</a:t>
            </a:r>
          </a:p>
          <a:p>
            <a:pPr lvl="1"/>
            <a:r>
              <a:rPr lang="en-US" altLang="en-US"/>
              <a:t>mainloop()</a:t>
            </a:r>
          </a:p>
          <a:p>
            <a:r>
              <a:rPr lang="en-US" altLang="en-US"/>
              <a:t>Tk() : </a:t>
            </a:r>
          </a:p>
          <a:p>
            <a:pPr lvl="1"/>
            <a:r>
              <a:rPr lang="en-US" altLang="en-US" sz="2000"/>
              <a:t>This method is used to create the main window. tkinter offers a method 'Tk(screenName=None,baseName=None,className='Tk',useTk=1).</a:t>
            </a:r>
          </a:p>
          <a:p>
            <a:pPr lvl="1"/>
            <a:r>
              <a:rPr lang="en-US" altLang="en-US" sz="2000"/>
              <a:t>If you wish to change the name of the window, you can change the className to the desired one.</a:t>
            </a:r>
          </a:p>
          <a:p>
            <a:pPr lvl="1"/>
            <a:r>
              <a:rPr lang="en-US" altLang="en-US" sz="2000"/>
              <a:t>The basic code used to create  the main window of your application will be,</a:t>
            </a:r>
          </a:p>
          <a:p>
            <a:pPr lvl="1"/>
            <a:r>
              <a:rPr lang="en-US" altLang="en-US" sz="2000"/>
              <a:t>main_window=tkinter.Tk() where is main_window is the name of the main window object.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COMPONENTS IN PYTHON GUI.</a:t>
            </a:r>
            <a:endParaRPr lang="en-US"/>
          </a:p>
        </p:txBody>
      </p:sp>
      <p:sp>
        <p:nvSpPr>
          <p:cNvPr id="3" name="Content Placeholder 2"/>
          <p:cNvSpPr>
            <a:spLocks noGrp="1"/>
          </p:cNvSpPr>
          <p:nvPr>
            <p:ph idx="1"/>
          </p:nvPr>
        </p:nvSpPr>
        <p:spPr/>
        <p:txBody>
          <a:bodyPr/>
          <a:lstStyle/>
          <a:p>
            <a:r>
              <a:rPr lang="en-US" altLang="en-US" sz="3600"/>
              <a:t>mainloop() : </a:t>
            </a:r>
          </a:p>
          <a:p>
            <a:pPr lvl="1"/>
            <a:r>
              <a:rPr lang="en-US" altLang="en-US" sz="3200"/>
              <a:t>This method is used to when your application is ready to run.</a:t>
            </a:r>
          </a:p>
          <a:p>
            <a:pPr lvl="1"/>
            <a:r>
              <a:rPr lang="en-US" altLang="en-US" sz="3200"/>
              <a:t>mainloop() is an infinite loop that is used to run the application, wait for any event to occur and process the event as long as the window is not closed.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EXAMPLE GUI.</a:t>
            </a:r>
          </a:p>
        </p:txBody>
      </p:sp>
      <p:pic>
        <p:nvPicPr>
          <p:cNvPr id="4" name="Content Placeholder 3"/>
          <p:cNvPicPr>
            <a:picLocks noGrp="1" noChangeAspect="1"/>
          </p:cNvPicPr>
          <p:nvPr>
            <p:ph idx="1"/>
          </p:nvPr>
        </p:nvPicPr>
        <p:blipFill>
          <a:blip r:embed="rId2"/>
          <a:stretch>
            <a:fillRect/>
          </a:stretch>
        </p:blipFill>
        <p:spPr>
          <a:xfrm>
            <a:off x="838200" y="1839595"/>
            <a:ext cx="5378450" cy="4351655"/>
          </a:xfrm>
          <a:prstGeom prst="rect">
            <a:avLst/>
          </a:prstGeom>
        </p:spPr>
      </p:pic>
      <p:pic>
        <p:nvPicPr>
          <p:cNvPr id="5" name="Picture 4"/>
          <p:cNvPicPr>
            <a:picLocks noChangeAspect="1"/>
          </p:cNvPicPr>
          <p:nvPr/>
        </p:nvPicPr>
        <p:blipFill>
          <a:blip r:embed="rId3"/>
          <a:stretch>
            <a:fillRect/>
          </a:stretch>
        </p:blipFill>
        <p:spPr>
          <a:xfrm>
            <a:off x="7161530" y="2686685"/>
            <a:ext cx="3742690" cy="265684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EXAMPLE GUI.</a:t>
            </a:r>
          </a:p>
        </p:txBody>
      </p:sp>
      <p:sp>
        <p:nvSpPr>
          <p:cNvPr id="3" name="Content Placeholder 2"/>
          <p:cNvSpPr>
            <a:spLocks noGrp="1"/>
          </p:cNvSpPr>
          <p:nvPr>
            <p:ph idx="1"/>
          </p:nvPr>
        </p:nvSpPr>
        <p:spPr/>
        <p:txBody>
          <a:bodyPr/>
          <a:lstStyle/>
          <a:p>
            <a:endParaRPr lang="en-US" altLang="en-US"/>
          </a:p>
          <a:p>
            <a:endParaRPr lang="en-US" altLang="en-US"/>
          </a:p>
          <a:p>
            <a:endParaRPr lang="en-US" altLang="en-US"/>
          </a:p>
          <a:p>
            <a:r>
              <a:rPr lang="en-US" altLang="en-US"/>
              <a:t>To initialize tkinter, we have to create a Tk root widget, which is a window with a title bar and other decoration provided by the window manger. The root widget has to be created before any other widget and there can be only one root widget.</a:t>
            </a:r>
          </a:p>
          <a:p>
            <a:pPr lvl="1"/>
            <a:r>
              <a:rPr lang="en-US" altLang="en-US"/>
              <a:t>root = tk.Tk()</a:t>
            </a:r>
          </a:p>
        </p:txBody>
      </p:sp>
      <p:pic>
        <p:nvPicPr>
          <p:cNvPr id="4" name="Picture 3"/>
          <p:cNvPicPr>
            <a:picLocks noChangeAspect="1"/>
          </p:cNvPicPr>
          <p:nvPr/>
        </p:nvPicPr>
        <p:blipFill>
          <a:blip r:embed="rId2"/>
          <a:stretch>
            <a:fillRect/>
          </a:stretch>
        </p:blipFill>
        <p:spPr>
          <a:xfrm>
            <a:off x="3767455" y="1691005"/>
            <a:ext cx="4657090" cy="154305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EXAMPLE GUI.</a:t>
            </a:r>
            <a:endParaRPr lang="en-US"/>
          </a:p>
        </p:txBody>
      </p:sp>
      <p:sp>
        <p:nvSpPr>
          <p:cNvPr id="3" name="Content Placeholder 2"/>
          <p:cNvSpPr>
            <a:spLocks noGrp="1"/>
          </p:cNvSpPr>
          <p:nvPr>
            <p:ph idx="1"/>
          </p:nvPr>
        </p:nvSpPr>
        <p:spPr/>
        <p:txBody>
          <a:bodyPr>
            <a:noAutofit/>
          </a:bodyPr>
          <a:lstStyle/>
          <a:p>
            <a:r>
              <a:rPr lang="en-US" altLang="en-US"/>
              <a:t>w = tk.Label(root, text=”Hello world GUI”)</a:t>
            </a:r>
          </a:p>
          <a:p>
            <a:pPr lvl="1"/>
            <a:r>
              <a:rPr lang="en-US" altLang="en-US"/>
              <a:t>The next line of code contains a Label widget. The first parameter of the label call is the name of the parent window, in our case 'root'. So our label widget is a child of the root widget. The keywork parameter “text” specifies the text as shown.</a:t>
            </a:r>
          </a:p>
          <a:p>
            <a:r>
              <a:rPr lang="en-US" altLang="en-US"/>
              <a:t>w.pack() :</a:t>
            </a:r>
          </a:p>
          <a:p>
            <a:pPr lvl="1"/>
            <a:r>
              <a:rPr lang="en-US" altLang="en-US"/>
              <a:t>The pack method tells Tk to fit the size of the window to the given text.</a:t>
            </a:r>
          </a:p>
          <a:p>
            <a:r>
              <a:rPr lang="en-US" altLang="en-US"/>
              <a:t>root.mainloop() :</a:t>
            </a:r>
          </a:p>
          <a:p>
            <a:pPr lvl="1"/>
            <a:r>
              <a:rPr lang="en-US" altLang="en-US"/>
              <a:t>The window will not appear until we enter the Tkinter event loop.</a:t>
            </a:r>
          </a:p>
          <a:p>
            <a:endParaRPr lang="en-US"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ADDING A BUTTON.</a:t>
            </a:r>
          </a:p>
        </p:txBody>
      </p:sp>
      <p:pic>
        <p:nvPicPr>
          <p:cNvPr id="4" name="Content Placeholder 3"/>
          <p:cNvPicPr>
            <a:picLocks noGrp="1" noChangeAspect="1"/>
          </p:cNvPicPr>
          <p:nvPr>
            <p:ph idx="1"/>
          </p:nvPr>
        </p:nvPicPr>
        <p:blipFill>
          <a:blip r:embed="rId2"/>
          <a:stretch>
            <a:fillRect/>
          </a:stretch>
        </p:blipFill>
        <p:spPr>
          <a:xfrm>
            <a:off x="2764790" y="1825625"/>
            <a:ext cx="6661785" cy="435165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ENTRY WIDGETS.</a:t>
            </a:r>
          </a:p>
        </p:txBody>
      </p:sp>
      <p:sp>
        <p:nvSpPr>
          <p:cNvPr id="3" name="Content Placeholder 2"/>
          <p:cNvSpPr>
            <a:spLocks noGrp="1"/>
          </p:cNvSpPr>
          <p:nvPr>
            <p:ph idx="1"/>
          </p:nvPr>
        </p:nvSpPr>
        <p:spPr/>
        <p:txBody>
          <a:bodyPr>
            <a:normAutofit lnSpcReduction="10000"/>
          </a:bodyPr>
          <a:lstStyle/>
          <a:p>
            <a:r>
              <a:rPr lang="en-US" altLang="en-US"/>
              <a:t>The Enry widget is used to accept single line text strings from a user.</a:t>
            </a:r>
          </a:p>
          <a:p>
            <a:r>
              <a:rPr lang="en-US" altLang="en-US"/>
              <a:t>If you want to display multiple lines of text that can be edited, then you an use the “Text” widget.</a:t>
            </a:r>
          </a:p>
          <a:p>
            <a:r>
              <a:rPr lang="en-US" altLang="en-US"/>
              <a:t>If you want to display one or more lines of text that cannot be modified by the user, then you can use the “Label” widget.</a:t>
            </a:r>
          </a:p>
          <a:p>
            <a:r>
              <a:rPr lang="en-US" altLang="en-US"/>
              <a:t>Syntax : </a:t>
            </a:r>
          </a:p>
          <a:p>
            <a:pPr lvl="1"/>
            <a:r>
              <a:rPr lang="en-US" altLang="en-US"/>
              <a:t>master : Represents the parent window</a:t>
            </a:r>
          </a:p>
          <a:p>
            <a:pPr lvl="1"/>
            <a:r>
              <a:rPr lang="en-US" altLang="en-US"/>
              <a:t>options : Options that you can use with the Enry widget.</a:t>
            </a:r>
          </a:p>
        </p:txBody>
      </p:sp>
      <p:pic>
        <p:nvPicPr>
          <p:cNvPr id="4" name="Picture 3"/>
          <p:cNvPicPr>
            <a:picLocks noChangeAspect="1"/>
          </p:cNvPicPr>
          <p:nvPr/>
        </p:nvPicPr>
        <p:blipFill>
          <a:blip r:embed="rId2"/>
          <a:stretch>
            <a:fillRect/>
          </a:stretch>
        </p:blipFill>
        <p:spPr>
          <a:xfrm>
            <a:off x="2884170" y="4578350"/>
            <a:ext cx="4028440" cy="32385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ENTRY WIDGETS.</a:t>
            </a:r>
            <a:endParaRPr lang="en-US"/>
          </a:p>
        </p:txBody>
      </p:sp>
      <p:sp>
        <p:nvSpPr>
          <p:cNvPr id="3" name="Content Placeholder 2"/>
          <p:cNvSpPr>
            <a:spLocks noGrp="1"/>
          </p:cNvSpPr>
          <p:nvPr>
            <p:ph idx="1"/>
          </p:nvPr>
        </p:nvSpPr>
        <p:spPr/>
        <p:txBody>
          <a:bodyPr/>
          <a:lstStyle/>
          <a:p>
            <a:r>
              <a:rPr lang="en-US" altLang="en-US"/>
              <a:t>Below are some of the options that are available for Entry widget.</a:t>
            </a:r>
          </a:p>
        </p:txBody>
      </p:sp>
      <p:pic>
        <p:nvPicPr>
          <p:cNvPr id="4" name="Picture 3"/>
          <p:cNvPicPr>
            <a:picLocks noChangeAspect="1"/>
          </p:cNvPicPr>
          <p:nvPr/>
        </p:nvPicPr>
        <p:blipFill>
          <a:blip r:embed="rId2"/>
          <a:stretch>
            <a:fillRect/>
          </a:stretch>
        </p:blipFill>
        <p:spPr>
          <a:xfrm>
            <a:off x="838835" y="2802255"/>
            <a:ext cx="10515600" cy="3278505"/>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ENTRY WIDGETS.</a:t>
            </a:r>
            <a:endParaRPr lang="en-US"/>
          </a:p>
        </p:txBody>
      </p:sp>
      <p:sp>
        <p:nvSpPr>
          <p:cNvPr id="3" name="Content Placeholder 2"/>
          <p:cNvSpPr>
            <a:spLocks noGrp="1"/>
          </p:cNvSpPr>
          <p:nvPr>
            <p:ph idx="1"/>
          </p:nvPr>
        </p:nvSpPr>
        <p:spPr/>
        <p:txBody>
          <a:bodyPr/>
          <a:lstStyle/>
          <a:p>
            <a:r>
              <a:rPr lang="en-US" altLang="en-US"/>
              <a:t>Below are some of the methods that are available for Entry widget.</a:t>
            </a:r>
          </a:p>
        </p:txBody>
      </p:sp>
      <p:pic>
        <p:nvPicPr>
          <p:cNvPr id="4" name="Picture 3"/>
          <p:cNvPicPr>
            <a:picLocks noChangeAspect="1"/>
          </p:cNvPicPr>
          <p:nvPr/>
        </p:nvPicPr>
        <p:blipFill>
          <a:blip r:embed="rId2"/>
          <a:stretch>
            <a:fillRect/>
          </a:stretch>
        </p:blipFill>
        <p:spPr>
          <a:xfrm>
            <a:off x="838835" y="2729865"/>
            <a:ext cx="10515600" cy="385000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ENTRY WIDGETS.</a:t>
            </a:r>
            <a:endParaRPr lang="en-US"/>
          </a:p>
        </p:txBody>
      </p:sp>
      <p:pic>
        <p:nvPicPr>
          <p:cNvPr id="4" name="Content Placeholder 3"/>
          <p:cNvPicPr>
            <a:picLocks noGrp="1" noChangeAspect="1"/>
          </p:cNvPicPr>
          <p:nvPr>
            <p:ph idx="1"/>
          </p:nvPr>
        </p:nvPicPr>
        <p:blipFill>
          <a:blip r:embed="rId2"/>
          <a:stretch>
            <a:fillRect/>
          </a:stretch>
        </p:blipFill>
        <p:spPr>
          <a:xfrm>
            <a:off x="838200" y="1691005"/>
            <a:ext cx="4705350" cy="2076450"/>
          </a:xfrm>
          <a:prstGeom prst="rect">
            <a:avLst/>
          </a:prstGeom>
        </p:spPr>
      </p:pic>
      <p:pic>
        <p:nvPicPr>
          <p:cNvPr id="5" name="Picture 4"/>
          <p:cNvPicPr>
            <a:picLocks noChangeAspect="1"/>
          </p:cNvPicPr>
          <p:nvPr/>
        </p:nvPicPr>
        <p:blipFill>
          <a:blip r:embed="rId3"/>
          <a:stretch>
            <a:fillRect/>
          </a:stretch>
        </p:blipFill>
        <p:spPr>
          <a:xfrm>
            <a:off x="838200" y="4023995"/>
            <a:ext cx="6921500" cy="27158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E1DC-EE6A-CCAE-9957-4A9449B17951}"/>
              </a:ext>
            </a:extLst>
          </p:cNvPr>
          <p:cNvSpPr>
            <a:spLocks noGrp="1"/>
          </p:cNvSpPr>
          <p:nvPr>
            <p:ph type="title"/>
          </p:nvPr>
        </p:nvSpPr>
        <p:spPr/>
        <p:txBody>
          <a:bodyPr/>
          <a:lstStyle/>
          <a:p>
            <a:r>
              <a:rPr lang="en-US" dirty="0"/>
              <a:t>Variables:</a:t>
            </a:r>
            <a:endParaRPr lang="en-IN" dirty="0"/>
          </a:p>
        </p:txBody>
      </p:sp>
      <p:sp>
        <p:nvSpPr>
          <p:cNvPr id="3" name="Content Placeholder 2">
            <a:extLst>
              <a:ext uri="{FF2B5EF4-FFF2-40B4-BE49-F238E27FC236}">
                <a16:creationId xmlns:a16="http://schemas.microsoft.com/office/drawing/2014/main" id="{C221652A-4BEB-D29A-1D18-D93698F809E1}"/>
              </a:ext>
            </a:extLst>
          </p:cNvPr>
          <p:cNvSpPr>
            <a:spLocks noGrp="1"/>
          </p:cNvSpPr>
          <p:nvPr>
            <p:ph idx="1"/>
          </p:nvPr>
        </p:nvSpPr>
        <p:spPr>
          <a:xfrm>
            <a:off x="-1" y="1825625"/>
            <a:ext cx="12192001" cy="5131766"/>
          </a:xfrm>
        </p:spPr>
        <p:txBody>
          <a:bodyPr/>
          <a:lstStyle/>
          <a:p>
            <a:r>
              <a:rPr lang="en-US" i="0" dirty="0">
                <a:solidFill>
                  <a:srgbClr val="000000"/>
                </a:solidFill>
                <a:effectLst/>
                <a:latin typeface="+mj-lt"/>
              </a:rPr>
              <a:t>Variables are containers for storing data values.</a:t>
            </a:r>
          </a:p>
          <a:p>
            <a:r>
              <a:rPr lang="en-US" i="0" dirty="0">
                <a:solidFill>
                  <a:srgbClr val="000000"/>
                </a:solidFill>
                <a:effectLst/>
                <a:latin typeface="+mj-lt"/>
              </a:rPr>
              <a:t>Variables do not need to be declared with any particular </a:t>
            </a:r>
            <a:r>
              <a:rPr lang="en-US" i="1" dirty="0">
                <a:solidFill>
                  <a:srgbClr val="000000"/>
                </a:solidFill>
                <a:effectLst/>
                <a:latin typeface="+mj-lt"/>
              </a:rPr>
              <a:t>type and</a:t>
            </a:r>
            <a:r>
              <a:rPr lang="en-US" i="0" dirty="0">
                <a:solidFill>
                  <a:srgbClr val="000000"/>
                </a:solidFill>
                <a:effectLst/>
                <a:latin typeface="+mj-lt"/>
              </a:rPr>
              <a:t> can even change type after they have been set.</a:t>
            </a:r>
          </a:p>
          <a:p>
            <a:pPr marL="0" indent="0">
              <a:buNone/>
            </a:pPr>
            <a:r>
              <a:rPr lang="en-US" sz="1400" dirty="0" err="1">
                <a:solidFill>
                  <a:srgbClr val="000000"/>
                </a:solidFill>
                <a:latin typeface="Verdana" panose="020B0604030504040204" pitchFamily="34" charset="0"/>
              </a:rPr>
              <a:t>Eg</a:t>
            </a:r>
            <a:r>
              <a:rPr lang="en-US" sz="1400" dirty="0">
                <a:solidFill>
                  <a:srgbClr val="000000"/>
                </a:solidFill>
                <a:latin typeface="Verdana" panose="020B0604030504040204" pitchFamily="34" charset="0"/>
              </a:rPr>
              <a:t>:   </a:t>
            </a:r>
            <a:r>
              <a:rPr lang="en-US" sz="1400" b="0" i="0" dirty="0">
                <a:solidFill>
                  <a:srgbClr val="000000"/>
                </a:solidFill>
                <a:effectLst/>
                <a:latin typeface="Consolas" panose="020B0609020204030204" pitchFamily="49" charset="0"/>
              </a:rPr>
              <a:t>x = </a:t>
            </a:r>
            <a:r>
              <a:rPr lang="en-US" sz="1400" b="0" i="0" dirty="0">
                <a:solidFill>
                  <a:srgbClr val="FF0000"/>
                </a:solidFill>
                <a:effectLst/>
                <a:latin typeface="Consolas" panose="020B0609020204030204" pitchFamily="49" charset="0"/>
              </a:rPr>
              <a:t>4</a:t>
            </a: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 x is of type int</a:t>
            </a:r>
            <a:br>
              <a:rPr lang="en-US" sz="1400" b="0" i="0" dirty="0">
                <a:solidFill>
                  <a:srgbClr val="008000"/>
                </a:solidFill>
                <a:effectLst/>
                <a:latin typeface="Consolas" panose="020B0609020204030204" pitchFamily="49" charset="0"/>
              </a:rPr>
            </a:br>
            <a:r>
              <a:rPr lang="en-US" sz="1400" b="0" i="0" dirty="0">
                <a:solidFill>
                  <a:srgbClr val="008000"/>
                </a:solidFill>
                <a:effectLst/>
                <a:latin typeface="Consolas" panose="020B0609020204030204" pitchFamily="49" charset="0"/>
              </a:rPr>
              <a:t>     </a:t>
            </a:r>
            <a:r>
              <a:rPr lang="en-US" sz="1400" b="0" i="0" dirty="0">
                <a:solidFill>
                  <a:srgbClr val="000000"/>
                </a:solidFill>
                <a:effectLst/>
                <a:latin typeface="Consolas" panose="020B0609020204030204" pitchFamily="49" charset="0"/>
              </a:rPr>
              <a:t>x = </a:t>
            </a:r>
            <a:r>
              <a:rPr lang="en-US" sz="1400" dirty="0">
                <a:solidFill>
                  <a:srgbClr val="A52A2A"/>
                </a:solidFill>
                <a:latin typeface="Consolas" panose="020B0609020204030204" pitchFamily="49" charset="0"/>
              </a:rPr>
              <a:t>”</a:t>
            </a:r>
            <a:r>
              <a:rPr lang="en-US" sz="1400" b="0" i="0" dirty="0">
                <a:solidFill>
                  <a:srgbClr val="A52A2A"/>
                </a:solidFill>
                <a:effectLst/>
                <a:latin typeface="Consolas" panose="020B0609020204030204" pitchFamily="49" charset="0"/>
              </a:rPr>
              <a:t>Python</a:t>
            </a:r>
            <a:r>
              <a:rPr lang="en-US" sz="1400" dirty="0">
                <a:solidFill>
                  <a:srgbClr val="A52A2A"/>
                </a:solidFill>
                <a:latin typeface="Consolas" panose="020B0609020204030204" pitchFamily="49" charset="0"/>
              </a:rPr>
              <a:t>”</a:t>
            </a: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 x is now of type str</a:t>
            </a:r>
            <a:br>
              <a:rPr lang="en-US" sz="1400" b="0" i="0" dirty="0">
                <a:solidFill>
                  <a:srgbClr val="008000"/>
                </a:solidFill>
                <a:effectLst/>
                <a:latin typeface="Consolas" panose="020B0609020204030204" pitchFamily="49" charset="0"/>
              </a:rPr>
            </a:br>
            <a:r>
              <a:rPr lang="en-US" sz="1400" b="0" i="0" dirty="0">
                <a:solidFill>
                  <a:srgbClr val="008000"/>
                </a:solidFill>
                <a:effectLst/>
                <a:latin typeface="Consolas" panose="020B0609020204030204" pitchFamily="49" charset="0"/>
              </a:rPr>
              <a:t>     </a:t>
            </a:r>
            <a:r>
              <a:rPr lang="en-US" sz="1400" b="0" i="0" dirty="0">
                <a:solidFill>
                  <a:srgbClr val="0000CD"/>
                </a:solidFill>
                <a:effectLst/>
                <a:latin typeface="Consolas" panose="020B0609020204030204" pitchFamily="49" charset="0"/>
              </a:rPr>
              <a:t>print</a:t>
            </a:r>
            <a:r>
              <a:rPr lang="en-US" sz="1400" b="0" i="0" dirty="0">
                <a:solidFill>
                  <a:srgbClr val="000000"/>
                </a:solidFill>
                <a:effectLst/>
                <a:latin typeface="Consolas" panose="020B0609020204030204" pitchFamily="49" charset="0"/>
              </a:rPr>
              <a:t>(x)</a:t>
            </a:r>
          </a:p>
          <a:p>
            <a:pPr marL="0" indent="0">
              <a:buNone/>
            </a:pPr>
            <a:r>
              <a:rPr lang="en-US" sz="1400" dirty="0" err="1">
                <a:solidFill>
                  <a:srgbClr val="000000"/>
                </a:solidFill>
                <a:latin typeface="Consolas" panose="020B0609020204030204" pitchFamily="49" charset="0"/>
              </a:rPr>
              <a:t>Eg</a:t>
            </a:r>
            <a:r>
              <a:rPr lang="en-US" sz="1400" dirty="0">
                <a:solidFill>
                  <a:srgbClr val="000000"/>
                </a:solidFill>
                <a:latin typeface="Consolas" panose="020B0609020204030204" pitchFamily="49" charset="0"/>
              </a:rPr>
              <a:t>:   </a:t>
            </a:r>
            <a:r>
              <a:rPr lang="en-US" sz="1400" b="0" i="0" dirty="0">
                <a:solidFill>
                  <a:srgbClr val="000000"/>
                </a:solidFill>
                <a:effectLst/>
                <a:latin typeface="Consolas" panose="020B0609020204030204" pitchFamily="49" charset="0"/>
              </a:rPr>
              <a:t>x = </a:t>
            </a:r>
            <a:r>
              <a:rPr lang="en-US" sz="1400" b="0" i="0" dirty="0">
                <a:solidFill>
                  <a:srgbClr val="0000CD"/>
                </a:solidFill>
                <a:effectLst/>
                <a:latin typeface="Consolas" panose="020B0609020204030204" pitchFamily="49" charset="0"/>
              </a:rPr>
              <a:t>str</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3</a:t>
            </a: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 x will be '3’</a:t>
            </a:r>
            <a:br>
              <a:rPr lang="en-US" sz="1400" b="0" i="0" dirty="0">
                <a:solidFill>
                  <a:srgbClr val="008000"/>
                </a:solidFill>
                <a:effectLst/>
                <a:latin typeface="Consolas" panose="020B0609020204030204" pitchFamily="49" charset="0"/>
              </a:rPr>
            </a:br>
            <a:r>
              <a:rPr lang="en-US" sz="1400" b="0" i="0" dirty="0">
                <a:solidFill>
                  <a:srgbClr val="008000"/>
                </a:solidFill>
                <a:effectLst/>
                <a:latin typeface="Consolas" panose="020B0609020204030204" pitchFamily="49" charset="0"/>
              </a:rPr>
              <a:t>      </a:t>
            </a:r>
            <a:r>
              <a:rPr lang="en-US" sz="1400" b="0" i="0" dirty="0">
                <a:solidFill>
                  <a:srgbClr val="000000"/>
                </a:solidFill>
                <a:effectLst/>
                <a:latin typeface="Consolas" panose="020B0609020204030204" pitchFamily="49" charset="0"/>
              </a:rPr>
              <a:t>y = </a:t>
            </a:r>
            <a:r>
              <a:rPr lang="en-US" sz="1400" b="0" i="0" dirty="0">
                <a:solidFill>
                  <a:srgbClr val="0000CD"/>
                </a:solidFill>
                <a:effectLst/>
                <a:latin typeface="Consolas" panose="020B0609020204030204" pitchFamily="49" charset="0"/>
              </a:rPr>
              <a:t>int</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3</a:t>
            </a: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 y will be 3</a:t>
            </a:r>
            <a:br>
              <a:rPr lang="en-US" sz="1400" b="0" i="0" dirty="0">
                <a:solidFill>
                  <a:srgbClr val="008000"/>
                </a:solidFill>
                <a:effectLst/>
                <a:latin typeface="Consolas" panose="020B0609020204030204" pitchFamily="49" charset="0"/>
              </a:rPr>
            </a:br>
            <a:r>
              <a:rPr lang="en-US" sz="1400" b="0" i="0" dirty="0">
                <a:solidFill>
                  <a:srgbClr val="008000"/>
                </a:solidFill>
                <a:effectLst/>
                <a:latin typeface="Consolas" panose="020B0609020204030204" pitchFamily="49" charset="0"/>
              </a:rPr>
              <a:t>      </a:t>
            </a:r>
            <a:r>
              <a:rPr lang="en-US" sz="1400" b="0" i="0" dirty="0">
                <a:solidFill>
                  <a:srgbClr val="000000"/>
                </a:solidFill>
                <a:effectLst/>
                <a:latin typeface="Consolas" panose="020B0609020204030204" pitchFamily="49" charset="0"/>
              </a:rPr>
              <a:t>z = </a:t>
            </a:r>
            <a:r>
              <a:rPr lang="en-US" sz="1400" b="0" i="0" dirty="0">
                <a:solidFill>
                  <a:srgbClr val="0000CD"/>
                </a:solidFill>
                <a:effectLst/>
                <a:latin typeface="Consolas" panose="020B0609020204030204" pitchFamily="49" charset="0"/>
              </a:rPr>
              <a:t>float</a:t>
            </a:r>
            <a:r>
              <a:rPr lang="en-US" sz="1400" b="0" i="0" dirty="0">
                <a:solidFill>
                  <a:srgbClr val="000000"/>
                </a:solidFill>
                <a:effectLst/>
                <a:latin typeface="Consolas" panose="020B0609020204030204" pitchFamily="49" charset="0"/>
              </a:rPr>
              <a:t>(</a:t>
            </a:r>
            <a:r>
              <a:rPr lang="en-US" sz="1400" b="0" i="0" dirty="0">
                <a:solidFill>
                  <a:srgbClr val="FF0000"/>
                </a:solidFill>
                <a:effectLst/>
                <a:latin typeface="Consolas" panose="020B0609020204030204" pitchFamily="49" charset="0"/>
              </a:rPr>
              <a:t>3</a:t>
            </a:r>
            <a:r>
              <a:rPr lang="en-US" sz="1400" b="0" i="0" dirty="0">
                <a:solidFill>
                  <a:srgbClr val="000000"/>
                </a:solidFill>
                <a:effectLst/>
                <a:latin typeface="Consolas" panose="020B0609020204030204" pitchFamily="49" charset="0"/>
              </a:rPr>
              <a:t>)  </a:t>
            </a:r>
            <a:r>
              <a:rPr lang="en-US" sz="1400" b="0" i="0" dirty="0">
                <a:solidFill>
                  <a:srgbClr val="008000"/>
                </a:solidFill>
                <a:effectLst/>
                <a:latin typeface="Consolas" panose="020B0609020204030204" pitchFamily="49" charset="0"/>
              </a:rPr>
              <a:t># z will be 3.0</a:t>
            </a:r>
          </a:p>
          <a:p>
            <a:pPr marL="0" indent="0">
              <a:buNone/>
            </a:pPr>
            <a:r>
              <a:rPr lang="en-US" b="0" i="0" dirty="0">
                <a:solidFill>
                  <a:srgbClr val="000000"/>
                </a:solidFill>
                <a:effectLst/>
                <a:latin typeface="+mj-lt"/>
              </a:rPr>
              <a:t>Python allows you to assign values to multiple variables in one line</a:t>
            </a:r>
            <a:endParaRPr lang="en-US" dirty="0">
              <a:solidFill>
                <a:srgbClr val="000000"/>
              </a:solidFill>
              <a:latin typeface="+mj-lt"/>
            </a:endParaRPr>
          </a:p>
          <a:p>
            <a:pPr marL="0" indent="0">
              <a:buNone/>
            </a:pPr>
            <a:r>
              <a:rPr lang="en-IN" b="0" i="0" dirty="0">
                <a:solidFill>
                  <a:srgbClr val="000000"/>
                </a:solidFill>
                <a:effectLst/>
                <a:latin typeface="Consolas" panose="020B0609020204030204" pitchFamily="49" charset="0"/>
              </a:rPr>
              <a:t>x, y, z = </a:t>
            </a:r>
            <a:r>
              <a:rPr lang="en-IN" b="0" i="0" dirty="0">
                <a:solidFill>
                  <a:srgbClr val="A52A2A"/>
                </a:solidFill>
                <a:effectLst/>
                <a:latin typeface="Consolas" panose="020B0609020204030204" pitchFamily="49" charset="0"/>
              </a:rPr>
              <a:t>“python"</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“programming</a:t>
            </a:r>
            <a:r>
              <a:rPr lang="en-IN" b="0" i="0">
                <a:solidFill>
                  <a:srgbClr val="A52A2A"/>
                </a:solidFill>
                <a:effectLst/>
                <a:latin typeface="Consolas" panose="020B0609020204030204" pitchFamily="49" charset="0"/>
              </a:rPr>
              <a:t>"</a:t>
            </a:r>
            <a:r>
              <a:rPr lang="en-IN" b="0" i="0">
                <a:solidFill>
                  <a:srgbClr val="000000"/>
                </a:solidFill>
                <a:effectLst/>
                <a:latin typeface="Consolas" panose="020B0609020204030204" pitchFamily="49" charset="0"/>
              </a:rPr>
              <a:t>, </a:t>
            </a:r>
            <a:r>
              <a:rPr lang="en-IN" b="0" i="0">
                <a:solidFill>
                  <a:srgbClr val="A52A2A"/>
                </a:solidFill>
                <a:effectLst/>
                <a:latin typeface="Consolas" panose="020B0609020204030204" pitchFamily="49" charset="0"/>
              </a:rPr>
              <a:t>“language</a:t>
            </a:r>
            <a:r>
              <a:rPr lang="en-IN" b="0" i="0" dirty="0">
                <a:solidFill>
                  <a:srgbClr val="A52A2A"/>
                </a:solidFill>
                <a:effectLst/>
                <a:latin typeface="Consolas" panose="020B0609020204030204" pitchFamily="49" charset="0"/>
              </a:rPr>
              <a:t>"</a:t>
            </a: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(x)</a:t>
            </a: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(y)</a:t>
            </a: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(z)</a:t>
            </a:r>
            <a:endParaRPr lang="en-IN" dirty="0"/>
          </a:p>
        </p:txBody>
      </p:sp>
    </p:spTree>
    <p:extLst>
      <p:ext uri="{BB962C8B-B14F-4D97-AF65-F5344CB8AC3E}">
        <p14:creationId xmlns:p14="http://schemas.microsoft.com/office/powerpoint/2010/main" val="17156386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TEXT WIDGET.</a:t>
            </a:r>
          </a:p>
        </p:txBody>
      </p:sp>
      <p:sp>
        <p:nvSpPr>
          <p:cNvPr id="3" name="Content Placeholder 2"/>
          <p:cNvSpPr>
            <a:spLocks noGrp="1"/>
          </p:cNvSpPr>
          <p:nvPr>
            <p:ph idx="1"/>
          </p:nvPr>
        </p:nvSpPr>
        <p:spPr/>
        <p:txBody>
          <a:bodyPr/>
          <a:lstStyle/>
          <a:p>
            <a:r>
              <a:rPr lang="en-US" altLang="en-US"/>
              <a:t>This widget is used to display the multi-line formatted text with various styles and attributes.</a:t>
            </a:r>
          </a:p>
          <a:p>
            <a:r>
              <a:rPr lang="en-US" altLang="en-US"/>
              <a:t>This widget is mostly used to provide the text editor to the user.</a:t>
            </a:r>
          </a:p>
          <a:p>
            <a:r>
              <a:rPr lang="en-US" altLang="en-US"/>
              <a:t>This widget also facilitates us to use the marks and tabs to locate the specific sections of the text.</a:t>
            </a:r>
          </a:p>
          <a:p>
            <a:r>
              <a:rPr lang="en-US" altLang="en-US"/>
              <a:t>We can also use the windows and images with the text as it can also be used to display formatted text.</a:t>
            </a:r>
          </a:p>
          <a:p>
            <a:r>
              <a:rPr lang="en-US" altLang="en-US"/>
              <a:t>Syntax : </a:t>
            </a:r>
          </a:p>
        </p:txBody>
      </p:sp>
      <p:pic>
        <p:nvPicPr>
          <p:cNvPr id="4" name="Picture 3"/>
          <p:cNvPicPr>
            <a:picLocks noChangeAspect="1"/>
          </p:cNvPicPr>
          <p:nvPr/>
        </p:nvPicPr>
        <p:blipFill>
          <a:blip r:embed="rId2"/>
          <a:stretch>
            <a:fillRect/>
          </a:stretch>
        </p:blipFill>
        <p:spPr>
          <a:xfrm>
            <a:off x="2751455" y="5481320"/>
            <a:ext cx="3609340" cy="37147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TEXT WIDGET.</a:t>
            </a:r>
            <a:endParaRPr lang="en-US"/>
          </a:p>
        </p:txBody>
      </p:sp>
      <p:sp>
        <p:nvSpPr>
          <p:cNvPr id="3" name="Content Placeholder 2"/>
          <p:cNvSpPr>
            <a:spLocks noGrp="1"/>
          </p:cNvSpPr>
          <p:nvPr>
            <p:ph idx="1"/>
          </p:nvPr>
        </p:nvSpPr>
        <p:spPr/>
        <p:txBody>
          <a:bodyPr/>
          <a:lstStyle/>
          <a:p>
            <a:r>
              <a:rPr lang="en-US" altLang="en-US"/>
              <a:t>Below are list of options for Text widget.</a:t>
            </a:r>
          </a:p>
        </p:txBody>
      </p:sp>
      <p:pic>
        <p:nvPicPr>
          <p:cNvPr id="4" name="Picture 3"/>
          <p:cNvPicPr>
            <a:picLocks noChangeAspect="1"/>
          </p:cNvPicPr>
          <p:nvPr/>
        </p:nvPicPr>
        <p:blipFill>
          <a:blip r:embed="rId2"/>
          <a:stretch>
            <a:fillRect/>
          </a:stretch>
        </p:blipFill>
        <p:spPr>
          <a:xfrm>
            <a:off x="838200" y="2379345"/>
            <a:ext cx="10515600" cy="438467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TEXT WIDGET.</a:t>
            </a:r>
            <a:endParaRPr lang="en-US"/>
          </a:p>
        </p:txBody>
      </p:sp>
      <p:sp>
        <p:nvSpPr>
          <p:cNvPr id="3" name="Content Placeholder 2"/>
          <p:cNvSpPr>
            <a:spLocks noGrp="1"/>
          </p:cNvSpPr>
          <p:nvPr>
            <p:ph idx="1"/>
          </p:nvPr>
        </p:nvSpPr>
        <p:spPr/>
        <p:txBody>
          <a:bodyPr/>
          <a:lstStyle/>
          <a:p>
            <a:r>
              <a:rPr lang="en-US" altLang="en-US"/>
              <a:t>Below are the list of methods for Text widget.</a:t>
            </a:r>
          </a:p>
          <a:p>
            <a:endParaRPr lang="en-US" altLang="en-US"/>
          </a:p>
        </p:txBody>
      </p:sp>
      <p:pic>
        <p:nvPicPr>
          <p:cNvPr id="4" name="Picture 3"/>
          <p:cNvPicPr>
            <a:picLocks noChangeAspect="1"/>
          </p:cNvPicPr>
          <p:nvPr/>
        </p:nvPicPr>
        <p:blipFill>
          <a:blip r:embed="rId2"/>
          <a:stretch>
            <a:fillRect/>
          </a:stretch>
        </p:blipFill>
        <p:spPr>
          <a:xfrm>
            <a:off x="838200" y="2279650"/>
            <a:ext cx="10516235" cy="406654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TEXT WIDGET.</a:t>
            </a:r>
            <a:endParaRPr lang="en-US"/>
          </a:p>
        </p:txBody>
      </p:sp>
      <p:sp>
        <p:nvSpPr>
          <p:cNvPr id="3" name="Content Placeholder 2"/>
          <p:cNvSpPr>
            <a:spLocks noGrp="1"/>
          </p:cNvSpPr>
          <p:nvPr>
            <p:ph idx="1"/>
          </p:nvPr>
        </p:nvSpPr>
        <p:spPr/>
        <p:txBody>
          <a:bodyPr/>
          <a:lstStyle/>
          <a:p>
            <a:r>
              <a:rPr lang="en-US" altLang="en-US"/>
              <a:t>Tag handling methods : The tags are the names given to the separate areas of the text. Below are some of the tags.</a:t>
            </a:r>
          </a:p>
          <a:p>
            <a:endParaRPr lang="en-US" altLang="en-US"/>
          </a:p>
        </p:txBody>
      </p:sp>
      <p:pic>
        <p:nvPicPr>
          <p:cNvPr id="4" name="Picture 3"/>
          <p:cNvPicPr>
            <a:picLocks noChangeAspect="1"/>
          </p:cNvPicPr>
          <p:nvPr/>
        </p:nvPicPr>
        <p:blipFill>
          <a:blip r:embed="rId2"/>
          <a:stretch>
            <a:fillRect/>
          </a:stretch>
        </p:blipFill>
        <p:spPr>
          <a:xfrm>
            <a:off x="838200" y="3030220"/>
            <a:ext cx="10515600" cy="347726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TEXT WIDGET.</a:t>
            </a:r>
            <a:endParaRPr lang="en-US"/>
          </a:p>
        </p:txBody>
      </p:sp>
      <p:pic>
        <p:nvPicPr>
          <p:cNvPr id="4" name="Content Placeholder 3"/>
          <p:cNvPicPr>
            <a:picLocks noGrp="1" noChangeAspect="1"/>
          </p:cNvPicPr>
          <p:nvPr>
            <p:ph idx="1"/>
          </p:nvPr>
        </p:nvPicPr>
        <p:blipFill>
          <a:blip r:embed="rId2"/>
          <a:stretch>
            <a:fillRect/>
          </a:stretch>
        </p:blipFill>
        <p:spPr>
          <a:xfrm>
            <a:off x="838200" y="1691005"/>
            <a:ext cx="7235190" cy="2596515"/>
          </a:xfrm>
          <a:prstGeom prst="rect">
            <a:avLst/>
          </a:prstGeom>
        </p:spPr>
      </p:pic>
      <p:pic>
        <p:nvPicPr>
          <p:cNvPr id="5" name="Picture 4"/>
          <p:cNvPicPr>
            <a:picLocks noChangeAspect="1"/>
          </p:cNvPicPr>
          <p:nvPr/>
        </p:nvPicPr>
        <p:blipFill>
          <a:blip r:embed="rId3"/>
          <a:stretch>
            <a:fillRect/>
          </a:stretch>
        </p:blipFill>
        <p:spPr>
          <a:xfrm>
            <a:off x="838200" y="4672965"/>
            <a:ext cx="6704965" cy="193357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CHECK WIDGET.</a:t>
            </a:r>
          </a:p>
        </p:txBody>
      </p:sp>
      <p:sp>
        <p:nvSpPr>
          <p:cNvPr id="3" name="Content Placeholder 2"/>
          <p:cNvSpPr>
            <a:spLocks noGrp="1"/>
          </p:cNvSpPr>
          <p:nvPr>
            <p:ph idx="1"/>
          </p:nvPr>
        </p:nvSpPr>
        <p:spPr/>
        <p:txBody>
          <a:bodyPr/>
          <a:lstStyle/>
          <a:p>
            <a:r>
              <a:rPr lang="en-US" altLang="en-US"/>
              <a:t>The Checkbutton widget is used to display a number of options to a user as toggle buttons.</a:t>
            </a:r>
          </a:p>
          <a:p>
            <a:r>
              <a:rPr lang="en-US" altLang="en-US"/>
              <a:t>The user can then select one or more options by clicking the button corresponding to each option.</a:t>
            </a:r>
          </a:p>
          <a:p>
            <a:r>
              <a:rPr lang="en-US" altLang="en-US"/>
              <a:t>You can also display images in place of text.</a:t>
            </a:r>
          </a:p>
          <a:p>
            <a:r>
              <a:rPr lang="en-US" altLang="en-US"/>
              <a:t>Syntax : </a:t>
            </a:r>
          </a:p>
        </p:txBody>
      </p:sp>
      <p:pic>
        <p:nvPicPr>
          <p:cNvPr id="4" name="Picture 3"/>
          <p:cNvPicPr>
            <a:picLocks noChangeAspect="1"/>
          </p:cNvPicPr>
          <p:nvPr/>
        </p:nvPicPr>
        <p:blipFill>
          <a:blip r:embed="rId2"/>
          <a:stretch>
            <a:fillRect/>
          </a:stretch>
        </p:blipFill>
        <p:spPr>
          <a:xfrm>
            <a:off x="3676650" y="4650105"/>
            <a:ext cx="4838065" cy="43815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CHECK WIDGET.</a:t>
            </a:r>
            <a:endParaRPr lang="en-US"/>
          </a:p>
        </p:txBody>
      </p:sp>
      <p:sp>
        <p:nvSpPr>
          <p:cNvPr id="3" name="Content Placeholder 2"/>
          <p:cNvSpPr>
            <a:spLocks noGrp="1"/>
          </p:cNvSpPr>
          <p:nvPr>
            <p:ph idx="1"/>
          </p:nvPr>
        </p:nvSpPr>
        <p:spPr/>
        <p:txBody>
          <a:bodyPr/>
          <a:lstStyle/>
          <a:p>
            <a:r>
              <a:rPr lang="en-US" altLang="en-US"/>
              <a:t>Below are the list of options that you can use with Checkbutton.</a:t>
            </a:r>
          </a:p>
        </p:txBody>
      </p:sp>
      <p:pic>
        <p:nvPicPr>
          <p:cNvPr id="4" name="Picture 3"/>
          <p:cNvPicPr>
            <a:picLocks noChangeAspect="1"/>
          </p:cNvPicPr>
          <p:nvPr/>
        </p:nvPicPr>
        <p:blipFill>
          <a:blip r:embed="rId2"/>
          <a:stretch>
            <a:fillRect/>
          </a:stretch>
        </p:blipFill>
        <p:spPr>
          <a:xfrm>
            <a:off x="838200" y="2654935"/>
            <a:ext cx="10515600" cy="396430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CHECK WIDGET.</a:t>
            </a:r>
            <a:endParaRPr lang="en-US"/>
          </a:p>
        </p:txBody>
      </p:sp>
      <p:sp>
        <p:nvSpPr>
          <p:cNvPr id="3" name="Content Placeholder 2"/>
          <p:cNvSpPr>
            <a:spLocks noGrp="1"/>
          </p:cNvSpPr>
          <p:nvPr>
            <p:ph idx="1"/>
          </p:nvPr>
        </p:nvSpPr>
        <p:spPr/>
        <p:txBody>
          <a:bodyPr/>
          <a:lstStyle/>
          <a:p>
            <a:r>
              <a:rPr lang="en-US" altLang="en-US"/>
              <a:t>Below are the list of methods available for Checkbutton.</a:t>
            </a:r>
          </a:p>
        </p:txBody>
      </p:sp>
      <p:pic>
        <p:nvPicPr>
          <p:cNvPr id="4" name="Picture 3"/>
          <p:cNvPicPr>
            <a:picLocks noChangeAspect="1"/>
          </p:cNvPicPr>
          <p:nvPr/>
        </p:nvPicPr>
        <p:blipFill>
          <a:blip r:embed="rId2"/>
          <a:stretch>
            <a:fillRect/>
          </a:stretch>
        </p:blipFill>
        <p:spPr>
          <a:xfrm>
            <a:off x="838200" y="2284095"/>
            <a:ext cx="10516235" cy="445706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CHECK WIDGET.</a:t>
            </a:r>
            <a:endParaRPr lang="en-US"/>
          </a:p>
        </p:txBody>
      </p:sp>
      <p:pic>
        <p:nvPicPr>
          <p:cNvPr id="4" name="Content Placeholder 3"/>
          <p:cNvPicPr>
            <a:picLocks noGrp="1" noChangeAspect="1"/>
          </p:cNvPicPr>
          <p:nvPr>
            <p:ph idx="1"/>
          </p:nvPr>
        </p:nvPicPr>
        <p:blipFill>
          <a:blip r:embed="rId2"/>
          <a:stretch>
            <a:fillRect/>
          </a:stretch>
        </p:blipFill>
        <p:spPr>
          <a:xfrm>
            <a:off x="739140" y="1805305"/>
            <a:ext cx="9629775" cy="2305050"/>
          </a:xfrm>
          <a:prstGeom prst="rect">
            <a:avLst/>
          </a:prstGeom>
        </p:spPr>
      </p:pic>
      <p:pic>
        <p:nvPicPr>
          <p:cNvPr id="5" name="Picture 4"/>
          <p:cNvPicPr>
            <a:picLocks noChangeAspect="1"/>
          </p:cNvPicPr>
          <p:nvPr/>
        </p:nvPicPr>
        <p:blipFill>
          <a:blip r:embed="rId3"/>
          <a:stretch>
            <a:fillRect/>
          </a:stretch>
        </p:blipFill>
        <p:spPr>
          <a:xfrm>
            <a:off x="739775" y="4380865"/>
            <a:ext cx="9629140" cy="2148840"/>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a:t>PYTHON SQL DATABASE - INTRODUCTION.</a:t>
            </a:r>
          </a:p>
        </p:txBody>
      </p:sp>
      <p:sp>
        <p:nvSpPr>
          <p:cNvPr id="3" name="Content Placeholder 2"/>
          <p:cNvSpPr>
            <a:spLocks noGrp="1"/>
          </p:cNvSpPr>
          <p:nvPr>
            <p:ph idx="1"/>
          </p:nvPr>
        </p:nvSpPr>
        <p:spPr/>
        <p:txBody>
          <a:bodyPr>
            <a:noAutofit/>
          </a:bodyPr>
          <a:lstStyle/>
          <a:p>
            <a:r>
              <a:rPr lang="en-US" altLang="en-US"/>
              <a:t>A database is a collection of organized information that can easily be used, managed, updated and they are classified to their organizational approach.</a:t>
            </a:r>
          </a:p>
          <a:p>
            <a:r>
              <a:rPr lang="en-US" altLang="en-US"/>
              <a:t>It is a collection of tables related to each other via columns.</a:t>
            </a:r>
          </a:p>
          <a:p>
            <a:r>
              <a:rPr lang="en-US" altLang="en-US"/>
              <a:t>We can use SQL to create, access and manipulate data.</a:t>
            </a:r>
          </a:p>
          <a:p>
            <a:r>
              <a:rPr lang="en-US" altLang="en-US"/>
              <a:t>Python supports many database servers for database programming.</a:t>
            </a:r>
          </a:p>
          <a:p>
            <a:r>
              <a:rPr lang="en-US" altLang="en-US"/>
              <a:t>MYSQL, Oracle, PostgreSQL, SQLite, Microsoft SQL server, mSQL,Microsoft Access and many more.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AN INTRODUCTION TO PYTHON.</a:t>
            </a:r>
          </a:p>
        </p:txBody>
      </p:sp>
      <p:sp>
        <p:nvSpPr>
          <p:cNvPr id="3" name="Content Placeholder 2"/>
          <p:cNvSpPr>
            <a:spLocks noGrp="1"/>
          </p:cNvSpPr>
          <p:nvPr>
            <p:ph idx="1"/>
          </p:nvPr>
        </p:nvSpPr>
        <p:spPr/>
        <p:txBody>
          <a:bodyPr>
            <a:noAutofit/>
          </a:bodyPr>
          <a:lstStyle/>
          <a:p>
            <a:r>
              <a:rPr lang="en-US" b="1"/>
              <a:t>What is python ?</a:t>
            </a:r>
            <a:endParaRPr lang="en-US"/>
          </a:p>
          <a:p>
            <a:pPr lvl="1"/>
            <a:r>
              <a:rPr lang="en-US" sz="2000"/>
              <a:t>Python is an interpreted, high level, general purpose programming language.</a:t>
            </a:r>
          </a:p>
          <a:p>
            <a:pPr lvl="1"/>
            <a:r>
              <a:rPr lang="en-US" sz="2000"/>
              <a:t>Created by Guido van Rossum and first released in 1991.</a:t>
            </a:r>
          </a:p>
          <a:p>
            <a:pPr lvl="1"/>
            <a:r>
              <a:rPr lang="en-US" sz="2000"/>
              <a:t>Python is a programming language that lets you work quickly and integrate systems more effectively.</a:t>
            </a:r>
          </a:p>
          <a:p>
            <a:pPr lvl="1"/>
            <a:r>
              <a:rPr lang="en-US" sz="2000"/>
              <a:t>Python design philosophy emphasizes code readability with its notable usage of significant whitespaces.</a:t>
            </a:r>
          </a:p>
          <a:p>
            <a:r>
              <a:rPr lang="en-US"/>
              <a:t>It is used for,</a:t>
            </a:r>
          </a:p>
          <a:p>
            <a:pPr lvl="1"/>
            <a:r>
              <a:rPr lang="en-US" sz="2000"/>
              <a:t>Web development</a:t>
            </a:r>
          </a:p>
          <a:p>
            <a:pPr lvl="1"/>
            <a:r>
              <a:rPr lang="en-US" sz="2000"/>
              <a:t>Software development</a:t>
            </a:r>
          </a:p>
          <a:p>
            <a:pPr lvl="1"/>
            <a:r>
              <a:rPr lang="en-US" altLang="en-US" sz="2000"/>
              <a:t>M</a:t>
            </a:r>
            <a:r>
              <a:rPr lang="en-US" sz="2000"/>
              <a:t>athematics</a:t>
            </a:r>
          </a:p>
          <a:p>
            <a:pPr lvl="1"/>
            <a:r>
              <a:rPr lang="en-US" altLang="en-US" sz="2000"/>
              <a:t>S</a:t>
            </a:r>
            <a:r>
              <a:rPr lang="en-US" sz="2000"/>
              <a:t>ystem scritping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a:t>PYTHON DATA STRUCTURES AND DATA TYPES.</a:t>
            </a:r>
          </a:p>
        </p:txBody>
      </p:sp>
      <p:sp>
        <p:nvSpPr>
          <p:cNvPr id="3" name="Content Placeholder 2"/>
          <p:cNvSpPr>
            <a:spLocks noGrp="1"/>
          </p:cNvSpPr>
          <p:nvPr>
            <p:ph idx="1"/>
          </p:nvPr>
        </p:nvSpPr>
        <p:spPr/>
        <p:txBody>
          <a:bodyPr>
            <a:noAutofit/>
          </a:bodyPr>
          <a:lstStyle/>
          <a:p>
            <a:r>
              <a:rPr lang="en-US" sz="3200" baseline="-25000" dirty="0"/>
              <a:t>Data structures are structures that can hold some data together for later use.</a:t>
            </a:r>
          </a:p>
          <a:p>
            <a:r>
              <a:rPr lang="en-US" sz="3200" baseline="-25000" dirty="0"/>
              <a:t>In other words, they are used to store a collection of related data.</a:t>
            </a:r>
          </a:p>
          <a:p>
            <a:r>
              <a:rPr lang="en-US" sz="3200" baseline="-25000" dirty="0"/>
              <a:t>Data structures deal with how the data is organized and held in the memory when a program processes it.</a:t>
            </a:r>
          </a:p>
          <a:p>
            <a:r>
              <a:rPr lang="en-US" altLang="en-US" sz="3200" baseline="-25000" dirty="0"/>
              <a:t>Below are the data types that you have in python.</a:t>
            </a:r>
          </a:p>
          <a:p>
            <a:pPr lvl="1"/>
            <a:r>
              <a:rPr lang="en-US" altLang="en-US" sz="2800" baseline="-25000" dirty="0"/>
              <a:t>Numbers</a:t>
            </a:r>
          </a:p>
          <a:p>
            <a:pPr lvl="1"/>
            <a:r>
              <a:rPr lang="en-US" altLang="en-US" sz="2800" baseline="-25000" dirty="0"/>
              <a:t>Strings</a:t>
            </a:r>
          </a:p>
          <a:p>
            <a:pPr lvl="1"/>
            <a:r>
              <a:rPr lang="en-US" altLang="en-US" sz="2800" baseline="-25000" dirty="0"/>
              <a:t>Lists</a:t>
            </a:r>
          </a:p>
          <a:p>
            <a:pPr lvl="1"/>
            <a:r>
              <a:rPr lang="en-US" altLang="en-US" sz="2800" baseline="-25000" dirty="0"/>
              <a:t>Tuples</a:t>
            </a:r>
          </a:p>
          <a:p>
            <a:pPr lvl="1"/>
            <a:r>
              <a:rPr lang="en-US" altLang="en-US" sz="2800" baseline="-25000" dirty="0"/>
              <a:t>Dictionaries</a:t>
            </a:r>
          </a:p>
          <a:p>
            <a:pPr lvl="1"/>
            <a:r>
              <a:rPr lang="en-US" altLang="en-US" sz="2800" baseline="-25000" dirty="0"/>
              <a:t>Sets</a:t>
            </a:r>
          </a:p>
          <a:p>
            <a:pPr lvl="1"/>
            <a:r>
              <a:rPr lang="en-US" altLang="en-US" sz="2800" baseline="-25000" dirty="0"/>
              <a:t>Booleans</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a:sym typeface="+mn-ea"/>
              </a:rPr>
              <a:t>PYTHON SQL DATABASE - INTRODUCTION.</a:t>
            </a:r>
          </a:p>
        </p:txBody>
      </p:sp>
      <p:sp>
        <p:nvSpPr>
          <p:cNvPr id="3" name="Content Placeholder 2"/>
          <p:cNvSpPr>
            <a:spLocks noGrp="1"/>
          </p:cNvSpPr>
          <p:nvPr>
            <p:ph idx="1"/>
          </p:nvPr>
        </p:nvSpPr>
        <p:spPr/>
        <p:txBody>
          <a:bodyPr>
            <a:noAutofit/>
          </a:bodyPr>
          <a:lstStyle/>
          <a:p>
            <a:r>
              <a:rPr lang="en-US" altLang="en-US" sz="2400"/>
              <a:t>It also supports Data Query Statements, Data Definition Language (DDL) and Data Manipulation Language (DML).</a:t>
            </a:r>
          </a:p>
          <a:p>
            <a:r>
              <a:rPr lang="en-US" altLang="en-US" sz="2400"/>
              <a:t>The standard database interface for python is python DB-API.</a:t>
            </a:r>
          </a:p>
          <a:p>
            <a:r>
              <a:rPr lang="en-US" altLang="en-US" sz="2400"/>
              <a:t>Advantages : </a:t>
            </a:r>
          </a:p>
          <a:p>
            <a:pPr lvl="1"/>
            <a:r>
              <a:rPr lang="en-US" altLang="en-US" sz="2000"/>
              <a:t>Platform independent</a:t>
            </a:r>
          </a:p>
          <a:p>
            <a:pPr lvl="1"/>
            <a:r>
              <a:rPr lang="en-US" altLang="en-US" sz="2000"/>
              <a:t>Faster and more efficient</a:t>
            </a:r>
          </a:p>
          <a:p>
            <a:pPr lvl="1"/>
            <a:r>
              <a:rPr lang="en-US" altLang="en-US" sz="2000"/>
              <a:t>Portable</a:t>
            </a:r>
          </a:p>
          <a:p>
            <a:pPr lvl="1"/>
            <a:r>
              <a:rPr lang="en-US" altLang="en-US" sz="2000"/>
              <a:t>Support for RDS</a:t>
            </a:r>
          </a:p>
          <a:p>
            <a:pPr lvl="1"/>
            <a:r>
              <a:rPr lang="en-US" altLang="en-US" sz="2000"/>
              <a:t>Easy to migrate and port database application interfaces.</a:t>
            </a:r>
          </a:p>
          <a:p>
            <a:pPr lvl="1"/>
            <a:r>
              <a:rPr lang="en-US" altLang="en-US" sz="2000"/>
              <a:t>Support for SQL queries.</a:t>
            </a:r>
          </a:p>
          <a:p>
            <a:pPr lvl="1"/>
            <a:r>
              <a:rPr lang="en-US" altLang="en-US" sz="2000"/>
              <a:t>Handles open and close connections.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sym typeface="+mn-ea"/>
              </a:rPr>
              <a:t>PYTHON SQL DATABASE - INSTALLATION.</a:t>
            </a:r>
          </a:p>
        </p:txBody>
      </p:sp>
      <p:sp>
        <p:nvSpPr>
          <p:cNvPr id="3" name="Content Placeholder 2"/>
          <p:cNvSpPr>
            <a:spLocks noGrp="1"/>
          </p:cNvSpPr>
          <p:nvPr>
            <p:ph idx="1"/>
          </p:nvPr>
        </p:nvSpPr>
        <p:spPr/>
        <p:txBody>
          <a:bodyPr>
            <a:noAutofit/>
          </a:bodyPr>
          <a:lstStyle/>
          <a:p>
            <a:r>
              <a:rPr lang="en-US" altLang="en-US" sz="2400"/>
              <a:t>To install mysql on Ubuntu machine, you can use the following command.</a:t>
            </a:r>
          </a:p>
          <a:p>
            <a:pPr lvl="1"/>
            <a:r>
              <a:rPr lang="en-US" altLang="en-US" sz="2000"/>
              <a:t>apt-get update -y</a:t>
            </a:r>
          </a:p>
          <a:p>
            <a:pPr lvl="1"/>
            <a:r>
              <a:rPr lang="en-US" altLang="en-US" sz="2000"/>
              <a:t>apt install mysql-server-5.7</a:t>
            </a:r>
          </a:p>
          <a:p>
            <a:pPr lvl="1"/>
            <a:r>
              <a:rPr lang="en-US" altLang="en-US" sz="2000"/>
              <a:t>mysql_secure_installation utility</a:t>
            </a:r>
          </a:p>
          <a:p>
            <a:pPr lvl="1"/>
            <a:r>
              <a:rPr lang="en-US" altLang="en-US" sz="2000"/>
              <a:t>mysql -u root -p</a:t>
            </a:r>
          </a:p>
          <a:p>
            <a:pPr lvl="1"/>
            <a:r>
              <a:rPr lang="en-US" altLang="en-US" sz="2000"/>
              <a:t>create user "test"@"localhost" IDENTIFIED BY "password"</a:t>
            </a:r>
          </a:p>
          <a:p>
            <a:pPr lvl="1"/>
            <a:r>
              <a:rPr lang="en-US" altLang="en-US" sz="2000"/>
              <a:t>grant all on demo.* to "test"@"localhost";</a:t>
            </a:r>
          </a:p>
          <a:p>
            <a:pPr lvl="1"/>
            <a:r>
              <a:rPr lang="en-US" altLang="en-US" sz="2000"/>
              <a:t>grant all privileges on *.* to "test"@"localhost";</a:t>
            </a:r>
          </a:p>
          <a:p>
            <a:r>
              <a:rPr lang="en-US" altLang="en-US" sz="2400"/>
              <a:t>If you are using windows machine, you can install mysql from below url.</a:t>
            </a:r>
          </a:p>
          <a:p>
            <a:pPr lvl="1"/>
            <a:r>
              <a:rPr lang="en-US" altLang="en-US" sz="2000"/>
              <a:t>https://dev.mysql.com/downloads/mysql/</a:t>
            </a:r>
          </a:p>
          <a:p>
            <a:pPr lvl="1"/>
            <a:r>
              <a:rPr lang="en-US" altLang="en-US" sz="2000"/>
              <a:t>Download the package and install it in your machine.</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DATABASE CONNECTION.</a:t>
            </a:r>
          </a:p>
        </p:txBody>
      </p:sp>
      <p:sp>
        <p:nvSpPr>
          <p:cNvPr id="3" name="Content Placeholder 2"/>
          <p:cNvSpPr>
            <a:spLocks noGrp="1"/>
          </p:cNvSpPr>
          <p:nvPr>
            <p:ph idx="1"/>
          </p:nvPr>
        </p:nvSpPr>
        <p:spPr/>
        <p:txBody>
          <a:bodyPr/>
          <a:lstStyle/>
          <a:p>
            <a:r>
              <a:rPr lang="en-US" altLang="en-US"/>
              <a:t>To create a connection between the sql and the python application, the connect() method of mysql.connector module is used.</a:t>
            </a:r>
          </a:p>
          <a:p>
            <a:r>
              <a:rPr lang="en-US" altLang="en-US"/>
              <a:t>Pass the database information like hostname, username and the database password in the method call. The method returns the connection object.</a:t>
            </a:r>
          </a:p>
          <a:p>
            <a:r>
              <a:rPr lang="en-US" altLang="en-US"/>
              <a:t>Below is the syntax : </a:t>
            </a:r>
          </a:p>
          <a:p>
            <a:endParaRPr lang="en-US" altLang="en-US"/>
          </a:p>
        </p:txBody>
      </p:sp>
      <p:pic>
        <p:nvPicPr>
          <p:cNvPr id="4" name="Picture 3"/>
          <p:cNvPicPr>
            <a:picLocks noChangeAspect="1"/>
          </p:cNvPicPr>
          <p:nvPr/>
        </p:nvPicPr>
        <p:blipFill>
          <a:blip r:embed="rId2"/>
          <a:stretch>
            <a:fillRect/>
          </a:stretch>
        </p:blipFill>
        <p:spPr>
          <a:xfrm>
            <a:off x="1391285" y="5062855"/>
            <a:ext cx="9409430" cy="352425"/>
          </a:xfrm>
          <a:prstGeom prst="rect">
            <a:avLst/>
          </a:prstGeom>
        </p:spPr>
      </p:pic>
      <p:pic>
        <p:nvPicPr>
          <p:cNvPr id="5" name="Picture 4"/>
          <p:cNvPicPr>
            <a:picLocks noChangeAspect="1"/>
          </p:cNvPicPr>
          <p:nvPr/>
        </p:nvPicPr>
        <p:blipFill>
          <a:blip r:embed="rId3"/>
          <a:stretch>
            <a:fillRect/>
          </a:stretch>
        </p:blipFill>
        <p:spPr>
          <a:xfrm>
            <a:off x="1391285" y="5565775"/>
            <a:ext cx="8666480" cy="1114425"/>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CURSOR.</a:t>
            </a:r>
          </a:p>
        </p:txBody>
      </p:sp>
      <p:sp>
        <p:nvSpPr>
          <p:cNvPr id="3" name="Content Placeholder 2"/>
          <p:cNvSpPr>
            <a:spLocks noGrp="1"/>
          </p:cNvSpPr>
          <p:nvPr>
            <p:ph idx="1"/>
          </p:nvPr>
        </p:nvSpPr>
        <p:spPr/>
        <p:txBody>
          <a:bodyPr>
            <a:noAutofit/>
          </a:bodyPr>
          <a:lstStyle/>
          <a:p>
            <a:r>
              <a:rPr lang="en-US" altLang="en-US" sz="2400"/>
              <a:t>The cursor object can be sepcified as an abstraction specified in the python DB-API 2.0.</a:t>
            </a:r>
          </a:p>
          <a:p>
            <a:r>
              <a:rPr lang="en-US" altLang="en-US" sz="2400"/>
              <a:t>It facilitates us to have multiple separate working environments through the same connection to the database.</a:t>
            </a:r>
          </a:p>
          <a:p>
            <a:r>
              <a:rPr lang="en-US" altLang="en-US" sz="2400"/>
              <a:t>We can create the cursor object by calling the 'cursor' function of the connection object.</a:t>
            </a:r>
          </a:p>
          <a:p>
            <a:r>
              <a:rPr lang="en-US" altLang="en-US" sz="2400"/>
              <a:t>The cursor object is an important aspect of executing queries to the database.</a:t>
            </a:r>
          </a:p>
          <a:p>
            <a:r>
              <a:rPr lang="en-US" altLang="en-US" sz="2400"/>
              <a:t>The syntax to create a cursor is as below.</a:t>
            </a:r>
          </a:p>
          <a:p>
            <a:endParaRPr lang="en-US" altLang="en-US" sz="2400"/>
          </a:p>
        </p:txBody>
      </p:sp>
      <p:pic>
        <p:nvPicPr>
          <p:cNvPr id="4" name="Picture 3"/>
          <p:cNvPicPr>
            <a:picLocks noChangeAspect="1"/>
          </p:cNvPicPr>
          <p:nvPr/>
        </p:nvPicPr>
        <p:blipFill>
          <a:blip r:embed="rId2"/>
          <a:stretch>
            <a:fillRect/>
          </a:stretch>
        </p:blipFill>
        <p:spPr>
          <a:xfrm>
            <a:off x="4805680" y="5514975"/>
            <a:ext cx="2580640" cy="41910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18005"/>
            <a:ext cx="10372725" cy="1457325"/>
          </a:xfrm>
          <a:prstGeom prst="rect">
            <a:avLst/>
          </a:prstGeom>
        </p:spPr>
      </p:pic>
      <p:pic>
        <p:nvPicPr>
          <p:cNvPr id="5" name="Picture 4"/>
          <p:cNvPicPr>
            <a:picLocks noChangeAspect="1"/>
          </p:cNvPicPr>
          <p:nvPr/>
        </p:nvPicPr>
        <p:blipFill>
          <a:blip r:embed="rId3"/>
          <a:stretch>
            <a:fillRect/>
          </a:stretch>
        </p:blipFill>
        <p:spPr>
          <a:xfrm>
            <a:off x="838200" y="3716655"/>
            <a:ext cx="10380980" cy="193357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DATABASE.</a:t>
            </a:r>
          </a:p>
        </p:txBody>
      </p:sp>
      <p:sp>
        <p:nvSpPr>
          <p:cNvPr id="3" name="Content Placeholder 2"/>
          <p:cNvSpPr>
            <a:spLocks noGrp="1"/>
          </p:cNvSpPr>
          <p:nvPr>
            <p:ph idx="1"/>
          </p:nvPr>
        </p:nvSpPr>
        <p:spPr/>
        <p:txBody>
          <a:bodyPr/>
          <a:lstStyle/>
          <a:p>
            <a:r>
              <a:rPr lang="en-US" altLang="en-US"/>
              <a:t>A new database can be created using the below syntax.</a:t>
            </a:r>
          </a:p>
          <a:p>
            <a:endParaRPr lang="en-US" altLang="en-US"/>
          </a:p>
          <a:p>
            <a:endParaRPr lang="en-US" altLang="en-US"/>
          </a:p>
          <a:p>
            <a:endParaRPr lang="en-US" altLang="en-US"/>
          </a:p>
          <a:p>
            <a:endParaRPr lang="en-US" altLang="en-US"/>
          </a:p>
          <a:p>
            <a:endParaRPr lang="en-US" altLang="en-US"/>
          </a:p>
        </p:txBody>
      </p:sp>
      <p:pic>
        <p:nvPicPr>
          <p:cNvPr id="4" name="Picture 3"/>
          <p:cNvPicPr>
            <a:picLocks noChangeAspect="1"/>
          </p:cNvPicPr>
          <p:nvPr/>
        </p:nvPicPr>
        <p:blipFill>
          <a:blip r:embed="rId2"/>
          <a:stretch>
            <a:fillRect/>
          </a:stretch>
        </p:blipFill>
        <p:spPr>
          <a:xfrm>
            <a:off x="4381500" y="2369185"/>
            <a:ext cx="3428365" cy="552450"/>
          </a:xfrm>
          <a:prstGeom prst="rect">
            <a:avLst/>
          </a:prstGeom>
        </p:spPr>
      </p:pic>
      <p:pic>
        <p:nvPicPr>
          <p:cNvPr id="5" name="Picture 4"/>
          <p:cNvPicPr>
            <a:picLocks noChangeAspect="1"/>
          </p:cNvPicPr>
          <p:nvPr/>
        </p:nvPicPr>
        <p:blipFill>
          <a:blip r:embed="rId3"/>
          <a:stretch>
            <a:fillRect/>
          </a:stretch>
        </p:blipFill>
        <p:spPr>
          <a:xfrm>
            <a:off x="838200" y="2987040"/>
            <a:ext cx="10438130" cy="202882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CREATING A TABLE.</a:t>
            </a:r>
          </a:p>
        </p:txBody>
      </p:sp>
      <p:sp>
        <p:nvSpPr>
          <p:cNvPr id="3" name="Content Placeholder 2"/>
          <p:cNvSpPr>
            <a:spLocks noGrp="1"/>
          </p:cNvSpPr>
          <p:nvPr>
            <p:ph idx="1"/>
          </p:nvPr>
        </p:nvSpPr>
        <p:spPr/>
        <p:txBody>
          <a:bodyPr>
            <a:normAutofit lnSpcReduction="20000"/>
          </a:bodyPr>
          <a:lstStyle/>
          <a:p>
            <a:r>
              <a:rPr lang="en-US" altLang="en-US"/>
              <a:t>We can create a table by using the “CREATE TABLE” statement of SQL.</a:t>
            </a:r>
          </a:p>
          <a:p>
            <a:endParaRPr lang="en-US" altLang="en-US"/>
          </a:p>
          <a:p>
            <a:endParaRPr lang="en-US" altLang="en-US"/>
          </a:p>
          <a:p>
            <a:endParaRPr lang="en-US" altLang="en-US"/>
          </a:p>
          <a:p>
            <a:endParaRPr lang="en-US" altLang="en-US"/>
          </a:p>
          <a:p>
            <a:r>
              <a:rPr lang="en-US" altLang="en-US"/>
              <a:t>show databases;</a:t>
            </a:r>
          </a:p>
          <a:p>
            <a:r>
              <a:rPr lang="en-US" altLang="en-US"/>
              <a:t>use demo;</a:t>
            </a:r>
          </a:p>
          <a:p>
            <a:r>
              <a:rPr lang="en-US" altLang="en-US"/>
              <a:t>show tables;</a:t>
            </a:r>
          </a:p>
          <a:p>
            <a:r>
              <a:rPr lang="en-US" altLang="en-US"/>
              <a:t>desc Employee;</a:t>
            </a:r>
          </a:p>
          <a:p>
            <a:endParaRPr lang="en-US" altLang="en-US"/>
          </a:p>
        </p:txBody>
      </p:sp>
      <p:pic>
        <p:nvPicPr>
          <p:cNvPr id="4" name="Picture 3"/>
          <p:cNvPicPr>
            <a:picLocks noChangeAspect="1"/>
          </p:cNvPicPr>
          <p:nvPr/>
        </p:nvPicPr>
        <p:blipFill>
          <a:blip r:embed="rId2"/>
          <a:stretch>
            <a:fillRect/>
          </a:stretch>
        </p:blipFill>
        <p:spPr>
          <a:xfrm>
            <a:off x="732183" y="2191544"/>
            <a:ext cx="10180955" cy="180975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INSERT OPERATION.</a:t>
            </a:r>
          </a:p>
        </p:txBody>
      </p:sp>
      <p:sp>
        <p:nvSpPr>
          <p:cNvPr id="3" name="Content Placeholder 2"/>
          <p:cNvSpPr>
            <a:spLocks noGrp="1"/>
          </p:cNvSpPr>
          <p:nvPr>
            <p:ph idx="1"/>
          </p:nvPr>
        </p:nvSpPr>
        <p:spPr/>
        <p:txBody>
          <a:bodyPr/>
          <a:lstStyle/>
          <a:p>
            <a:r>
              <a:rPr lang="en-US" altLang="en-US"/>
              <a:t>The 'INSERT INTO' statement is used to add a record to a table.</a:t>
            </a:r>
          </a:p>
          <a:p>
            <a:r>
              <a:rPr lang="en-US" altLang="en-US"/>
              <a:t>In python, we can mention the format specifier (%s) in place of values.</a:t>
            </a:r>
          </a:p>
          <a:p>
            <a:r>
              <a:rPr lang="en-US" altLang="en-US"/>
              <a:t>We provide the actual values on the form of tuple in the execute() method of the cursor.</a:t>
            </a:r>
          </a:p>
          <a:p>
            <a:endParaRPr lang="en-US"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76680" y="1976755"/>
            <a:ext cx="9439275" cy="3152775"/>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READ OPERATION.</a:t>
            </a:r>
          </a:p>
        </p:txBody>
      </p:sp>
      <p:sp>
        <p:nvSpPr>
          <p:cNvPr id="3" name="Content Placeholder 2"/>
          <p:cNvSpPr>
            <a:spLocks noGrp="1"/>
          </p:cNvSpPr>
          <p:nvPr>
            <p:ph idx="1"/>
          </p:nvPr>
        </p:nvSpPr>
        <p:spPr/>
        <p:txBody>
          <a:bodyPr/>
          <a:lstStyle/>
          <a:p>
            <a:r>
              <a:rPr lang="en-US" altLang="en-US"/>
              <a:t>The 'SELECT' statement is used to read the values from a database.</a:t>
            </a:r>
          </a:p>
          <a:p>
            <a:r>
              <a:rPr lang="en-US" altLang="en-US"/>
              <a:t>We can restrict the output of a query by using various clause in SQL like where, limit, etc.</a:t>
            </a:r>
          </a:p>
          <a:p>
            <a:r>
              <a:rPr lang="en-US" altLang="en-US"/>
              <a:t>Python provides the fetchall() method that returns the data stored inside the table in the form of rows.</a:t>
            </a:r>
          </a:p>
          <a:p>
            <a:r>
              <a:rPr lang="en-US" altLang="en-US"/>
              <a:t>We can iterate the result to get the individual rows.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DATA TYPES.</a:t>
            </a:r>
          </a:p>
        </p:txBody>
      </p:sp>
      <p:sp>
        <p:nvSpPr>
          <p:cNvPr id="3" name="Content Placeholder 2"/>
          <p:cNvSpPr>
            <a:spLocks noGrp="1"/>
          </p:cNvSpPr>
          <p:nvPr>
            <p:ph idx="1"/>
          </p:nvPr>
        </p:nvSpPr>
        <p:spPr/>
        <p:txBody>
          <a:bodyPr>
            <a:normAutofit lnSpcReduction="10000"/>
          </a:bodyPr>
          <a:lstStyle/>
          <a:p>
            <a:r>
              <a:rPr lang="en-US" dirty="0">
                <a:sym typeface="+mn-ea"/>
              </a:rPr>
              <a:t>There are four built-in data structures in python - list, tuple, dictionary and set.</a:t>
            </a:r>
            <a:endParaRPr lang="en-US" dirty="0"/>
          </a:p>
          <a:p>
            <a:r>
              <a:rPr lang="en-US" dirty="0">
                <a:sym typeface="+mn-ea"/>
              </a:rPr>
              <a:t>List : List is a collection of items which is ordered and changeable. Allows for duplicate members.</a:t>
            </a:r>
            <a:endParaRPr lang="en-US" dirty="0"/>
          </a:p>
          <a:p>
            <a:r>
              <a:rPr lang="en-US" dirty="0">
                <a:sym typeface="+mn-ea"/>
              </a:rPr>
              <a:t>Tuple : Tuple is a collection of items which is ordered and unchangeable. Allows for duplicate members.</a:t>
            </a:r>
            <a:endParaRPr lang="en-US" dirty="0"/>
          </a:p>
          <a:p>
            <a:r>
              <a:rPr lang="en-US" dirty="0">
                <a:sym typeface="+mn-ea"/>
              </a:rPr>
              <a:t>Set : Set is a collection of items which is unordered and unindexed. Does not allow for duplicate members</a:t>
            </a:r>
          </a:p>
          <a:p>
            <a:r>
              <a:rPr lang="en-US" dirty="0">
                <a:sym typeface="+mn-ea"/>
              </a:rPr>
              <a:t>Dictionary: Dictionary is a collection which is ordered and changeable, No duplicates members</a:t>
            </a:r>
            <a:endParaRPr lang="en-US" dirty="0"/>
          </a:p>
          <a:p>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READ OPERATION.</a:t>
            </a:r>
            <a:endParaRPr lang="en-US"/>
          </a:p>
        </p:txBody>
      </p:sp>
      <p:pic>
        <p:nvPicPr>
          <p:cNvPr id="4" name="Content Placeholder 3"/>
          <p:cNvPicPr>
            <a:picLocks noGrp="1" noChangeAspect="1"/>
          </p:cNvPicPr>
          <p:nvPr>
            <p:ph idx="1"/>
          </p:nvPr>
        </p:nvPicPr>
        <p:blipFill>
          <a:blip r:embed="rId2"/>
          <a:stretch>
            <a:fillRect/>
          </a:stretch>
        </p:blipFill>
        <p:spPr>
          <a:xfrm>
            <a:off x="838200" y="1835785"/>
            <a:ext cx="9439275" cy="2192020"/>
          </a:xfrm>
          <a:prstGeom prst="rect">
            <a:avLst/>
          </a:prstGeom>
        </p:spPr>
      </p:pic>
      <p:pic>
        <p:nvPicPr>
          <p:cNvPr id="5" name="Picture 4"/>
          <p:cNvPicPr>
            <a:picLocks noChangeAspect="1"/>
          </p:cNvPicPr>
          <p:nvPr/>
        </p:nvPicPr>
        <p:blipFill>
          <a:blip r:embed="rId3"/>
          <a:stretch>
            <a:fillRect/>
          </a:stretch>
        </p:blipFill>
        <p:spPr>
          <a:xfrm>
            <a:off x="838200" y="4367530"/>
            <a:ext cx="9439275" cy="210121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READ OPERATION.</a:t>
            </a:r>
            <a:endParaRPr lang="en-US"/>
          </a:p>
        </p:txBody>
      </p:sp>
      <p:pic>
        <p:nvPicPr>
          <p:cNvPr id="4" name="Content Placeholder 3"/>
          <p:cNvPicPr>
            <a:picLocks noGrp="1" noChangeAspect="1"/>
          </p:cNvPicPr>
          <p:nvPr>
            <p:ph idx="1"/>
          </p:nvPr>
        </p:nvPicPr>
        <p:blipFill>
          <a:blip r:embed="rId2"/>
          <a:stretch>
            <a:fillRect/>
          </a:stretch>
        </p:blipFill>
        <p:spPr>
          <a:xfrm>
            <a:off x="838200" y="1940560"/>
            <a:ext cx="9324975" cy="2068830"/>
          </a:xfrm>
          <a:prstGeom prst="rect">
            <a:avLst/>
          </a:prstGeom>
        </p:spPr>
      </p:pic>
      <p:pic>
        <p:nvPicPr>
          <p:cNvPr id="5" name="Picture 4"/>
          <p:cNvPicPr>
            <a:picLocks noChangeAspect="1"/>
          </p:cNvPicPr>
          <p:nvPr/>
        </p:nvPicPr>
        <p:blipFill>
          <a:blip r:embed="rId3"/>
          <a:stretch>
            <a:fillRect/>
          </a:stretch>
        </p:blipFill>
        <p:spPr>
          <a:xfrm>
            <a:off x="838200" y="4238625"/>
            <a:ext cx="9399905" cy="212979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READ OPERATION.</a:t>
            </a:r>
          </a:p>
        </p:txBody>
      </p:sp>
      <p:pic>
        <p:nvPicPr>
          <p:cNvPr id="4" name="Content Placeholder 3"/>
          <p:cNvPicPr>
            <a:picLocks noGrp="1" noChangeAspect="1"/>
          </p:cNvPicPr>
          <p:nvPr>
            <p:ph idx="1"/>
          </p:nvPr>
        </p:nvPicPr>
        <p:blipFill>
          <a:blip r:embed="rId2"/>
          <a:stretch>
            <a:fillRect/>
          </a:stretch>
        </p:blipFill>
        <p:spPr>
          <a:xfrm>
            <a:off x="838200" y="1953895"/>
            <a:ext cx="9401175" cy="2226310"/>
          </a:xfrm>
          <a:prstGeom prst="rect">
            <a:avLst/>
          </a:prstGeom>
        </p:spPr>
      </p:pic>
      <p:pic>
        <p:nvPicPr>
          <p:cNvPr id="5" name="Picture 4"/>
          <p:cNvPicPr>
            <a:picLocks noChangeAspect="1"/>
          </p:cNvPicPr>
          <p:nvPr/>
        </p:nvPicPr>
        <p:blipFill>
          <a:blip r:embed="rId3"/>
          <a:stretch>
            <a:fillRect/>
          </a:stretch>
        </p:blipFill>
        <p:spPr>
          <a:xfrm>
            <a:off x="838200" y="4356735"/>
            <a:ext cx="9361805" cy="2362835"/>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UPDATE OPERATION.</a:t>
            </a:r>
          </a:p>
        </p:txBody>
      </p:sp>
      <p:sp>
        <p:nvSpPr>
          <p:cNvPr id="3" name="Content Placeholder 2"/>
          <p:cNvSpPr>
            <a:spLocks noGrp="1"/>
          </p:cNvSpPr>
          <p:nvPr>
            <p:ph idx="1"/>
          </p:nvPr>
        </p:nvSpPr>
        <p:spPr/>
        <p:txBody>
          <a:bodyPr/>
          <a:lstStyle/>
          <a:p>
            <a:r>
              <a:rPr lang="en-US" altLang="en-US"/>
              <a:t>The 'update-set' statement is used to update any column inside the table.</a:t>
            </a:r>
          </a:p>
        </p:txBody>
      </p:sp>
      <p:pic>
        <p:nvPicPr>
          <p:cNvPr id="4" name="Picture 3"/>
          <p:cNvPicPr>
            <a:picLocks noChangeAspect="1"/>
          </p:cNvPicPr>
          <p:nvPr/>
        </p:nvPicPr>
        <p:blipFill>
          <a:blip r:embed="rId2"/>
          <a:stretch>
            <a:fillRect/>
          </a:stretch>
        </p:blipFill>
        <p:spPr>
          <a:xfrm>
            <a:off x="1838960" y="2979420"/>
            <a:ext cx="8514080" cy="2609215"/>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DELETE OPERATION.</a:t>
            </a:r>
          </a:p>
        </p:txBody>
      </p:sp>
      <p:sp>
        <p:nvSpPr>
          <p:cNvPr id="3" name="Content Placeholder 2"/>
          <p:cNvSpPr>
            <a:spLocks noGrp="1"/>
          </p:cNvSpPr>
          <p:nvPr>
            <p:ph idx="1"/>
          </p:nvPr>
        </p:nvSpPr>
        <p:spPr/>
        <p:txBody>
          <a:bodyPr/>
          <a:lstStyle/>
          <a:p>
            <a:r>
              <a:rPr lang="en-US" altLang="en-US"/>
              <a:t>The 'Delete from' statement is used to delete a specific record from the table.</a:t>
            </a:r>
          </a:p>
          <a:p>
            <a:r>
              <a:rPr lang="en-US" altLang="en-US"/>
              <a:t>Here, we must impose a condition using 'where' clause otherwise all the records from the table will be removed.</a:t>
            </a:r>
          </a:p>
        </p:txBody>
      </p:sp>
      <p:pic>
        <p:nvPicPr>
          <p:cNvPr id="5" name="Picture 4"/>
          <p:cNvPicPr>
            <a:picLocks noChangeAspect="1"/>
          </p:cNvPicPr>
          <p:nvPr/>
        </p:nvPicPr>
        <p:blipFill>
          <a:blip r:embed="rId2"/>
          <a:stretch>
            <a:fillRect/>
          </a:stretch>
        </p:blipFill>
        <p:spPr>
          <a:xfrm>
            <a:off x="1905635" y="3863975"/>
            <a:ext cx="8380730" cy="2637790"/>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COMMIT() METHOD.</a:t>
            </a:r>
          </a:p>
        </p:txBody>
      </p:sp>
      <p:sp>
        <p:nvSpPr>
          <p:cNvPr id="3" name="Content Placeholder 2"/>
          <p:cNvSpPr>
            <a:spLocks noGrp="1"/>
          </p:cNvSpPr>
          <p:nvPr>
            <p:ph idx="1"/>
          </p:nvPr>
        </p:nvSpPr>
        <p:spPr/>
        <p:txBody>
          <a:bodyPr>
            <a:noAutofit/>
          </a:bodyPr>
          <a:lstStyle/>
          <a:p>
            <a:r>
              <a:rPr lang="en-US" altLang="en-US" sz="2400"/>
              <a:t>This method sends a COMMIT statement to the MYSQL server, to commit the current transaction.</a:t>
            </a:r>
          </a:p>
          <a:p>
            <a:r>
              <a:rPr lang="en-US" altLang="en-US" sz="2400"/>
              <a:t>Commit is used to tell the database to save all the changes in the current transaction.</a:t>
            </a:r>
          </a:p>
          <a:p>
            <a:r>
              <a:rPr lang="en-US" altLang="en-US" sz="2400"/>
              <a:t>This is especially useful when you have multipple INSERT, UPDATE and DELETE statements within the same connection.</a:t>
            </a:r>
          </a:p>
          <a:p>
            <a:r>
              <a:rPr lang="en-US" altLang="en-US" sz="2400"/>
              <a:t>If everything is in order with all the statements within a single transaction, all changes are recorded together in the database will be committed.</a:t>
            </a:r>
          </a:p>
          <a:p>
            <a:r>
              <a:rPr lang="en-US" altLang="en-US" sz="2400"/>
              <a:t>The commit saves all the transactions to the database since the last commit or rollback command.</a:t>
            </a:r>
          </a:p>
          <a:p>
            <a:endParaRPr lang="en-US" altLang="en-US" sz="24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ROLLBACK() METHOD.</a:t>
            </a:r>
          </a:p>
        </p:txBody>
      </p:sp>
      <p:sp>
        <p:nvSpPr>
          <p:cNvPr id="3" name="Content Placeholder 2"/>
          <p:cNvSpPr>
            <a:spLocks noGrp="1"/>
          </p:cNvSpPr>
          <p:nvPr>
            <p:ph idx="1"/>
          </p:nvPr>
        </p:nvSpPr>
        <p:spPr/>
        <p:txBody>
          <a:bodyPr/>
          <a:lstStyle/>
          <a:p>
            <a:r>
              <a:rPr lang="en-US" altLang="en-US" sz="2400"/>
              <a:t>Rollback is a command that causes all the data changes since the last BEGIN WORK or START TRANSACTION to be discarded by the relational database management systems, so that that state of the data is “rolled back” to the way it was before those changes were made.</a:t>
            </a:r>
          </a:p>
          <a:p>
            <a:r>
              <a:rPr lang="en-US" altLang="en-US" sz="2400"/>
              <a:t>If any error occurs with any of the SQL grouped statements, all changes needs to be aborted.</a:t>
            </a:r>
          </a:p>
          <a:p>
            <a:r>
              <a:rPr lang="en-US" altLang="en-US" sz="2400"/>
              <a:t>The process of reversing changes is called rollback.</a:t>
            </a:r>
          </a:p>
          <a:p>
            <a:r>
              <a:rPr lang="en-US" altLang="en-US" sz="2400"/>
              <a:t>This command can only be used to undo transaction since the last commit or rollback command was issued.</a:t>
            </a:r>
          </a:p>
        </p:txBody>
      </p:sp>
      <p:pic>
        <p:nvPicPr>
          <p:cNvPr id="4" name="Picture 3"/>
          <p:cNvPicPr>
            <a:picLocks noChangeAspect="1"/>
          </p:cNvPicPr>
          <p:nvPr/>
        </p:nvPicPr>
        <p:blipFill>
          <a:blip r:embed="rId2"/>
          <a:stretch>
            <a:fillRect/>
          </a:stretch>
        </p:blipFill>
        <p:spPr>
          <a:xfrm>
            <a:off x="4096385" y="5596255"/>
            <a:ext cx="3485515" cy="581025"/>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HANDLING ERRORS.</a:t>
            </a:r>
          </a:p>
        </p:txBody>
      </p:sp>
      <p:sp>
        <p:nvSpPr>
          <p:cNvPr id="3" name="Content Placeholder 2"/>
          <p:cNvSpPr>
            <a:spLocks noGrp="1"/>
          </p:cNvSpPr>
          <p:nvPr>
            <p:ph idx="1"/>
          </p:nvPr>
        </p:nvSpPr>
        <p:spPr/>
        <p:txBody>
          <a:bodyPr>
            <a:normAutofit/>
          </a:bodyPr>
          <a:lstStyle/>
          <a:p>
            <a:r>
              <a:rPr lang="en-US" altLang="en-US"/>
              <a:t>Error happens all the time when programming, so it is better to equip yourself how to deal with them.</a:t>
            </a:r>
          </a:p>
          <a:p>
            <a:r>
              <a:rPr lang="en-US" altLang="en-US"/>
              <a:t>There are 2 types of error messages severity in mysql.</a:t>
            </a:r>
          </a:p>
          <a:p>
            <a:pPr lvl="1"/>
            <a:r>
              <a:rPr lang="en-US" altLang="en-US"/>
              <a:t>Error : </a:t>
            </a:r>
            <a:r>
              <a:rPr lang="en-US" altLang="en-US">
                <a:sym typeface="+mn-ea"/>
              </a:rPr>
              <a:t>An error indicates a problem with query or command which prevented it from being executed.</a:t>
            </a:r>
            <a:endParaRPr lang="en-US" altLang="en-US"/>
          </a:p>
          <a:p>
            <a:pPr lvl="1"/>
            <a:r>
              <a:rPr lang="en-US" altLang="en-US"/>
              <a:t>Warning : </a:t>
            </a:r>
            <a:r>
              <a:rPr lang="en-US" altLang="en-US">
                <a:sym typeface="+mn-ea"/>
              </a:rPr>
              <a:t>Warning tells you something unexpected has happened that could cause problem down the line, but it is not severe enough to stop the statement from being executed.</a:t>
            </a:r>
            <a:endParaRPr lang="en-US" altLang="en-US"/>
          </a:p>
          <a:p>
            <a:endParaRPr lang="en-US" altLang="en-US"/>
          </a:p>
          <a:p>
            <a:endParaRPr lang="en-US"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HANDLING ERRORS.</a:t>
            </a:r>
            <a:endParaRPr lang="en-US"/>
          </a:p>
        </p:txBody>
      </p:sp>
      <p:sp>
        <p:nvSpPr>
          <p:cNvPr id="3" name="Content Placeholder 2"/>
          <p:cNvSpPr>
            <a:spLocks noGrp="1"/>
          </p:cNvSpPr>
          <p:nvPr>
            <p:ph idx="1"/>
          </p:nvPr>
        </p:nvSpPr>
        <p:spPr/>
        <p:txBody>
          <a:bodyPr/>
          <a:lstStyle/>
          <a:p>
            <a:r>
              <a:rPr lang="en-US" altLang="en-US"/>
              <a:t>The error class is divided into 3 subclass : </a:t>
            </a:r>
          </a:p>
          <a:p>
            <a:pPr lvl="1"/>
            <a:r>
              <a:rPr lang="en-US" altLang="en-US"/>
              <a:t>Database error</a:t>
            </a:r>
          </a:p>
          <a:p>
            <a:pPr lvl="1"/>
            <a:r>
              <a:rPr lang="en-US" altLang="en-US"/>
              <a:t>Interface error</a:t>
            </a:r>
          </a:p>
          <a:p>
            <a:pPr lvl="1"/>
            <a:r>
              <a:rPr lang="en-US" altLang="en-US"/>
              <a:t>Pool error</a:t>
            </a:r>
          </a:p>
        </p:txBody>
      </p:sp>
      <p:pic>
        <p:nvPicPr>
          <p:cNvPr id="5" name="Picture 4"/>
          <p:cNvPicPr>
            <a:picLocks noChangeAspect="1"/>
          </p:cNvPicPr>
          <p:nvPr/>
        </p:nvPicPr>
        <p:blipFill>
          <a:blip r:embed="rId2"/>
          <a:stretch>
            <a:fillRect/>
          </a:stretch>
        </p:blipFill>
        <p:spPr>
          <a:xfrm>
            <a:off x="4672330" y="3559810"/>
            <a:ext cx="2847340" cy="210502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HANDLING ERRORS.</a:t>
            </a:r>
            <a:endParaRPr lang="en-US"/>
          </a:p>
        </p:txBody>
      </p:sp>
      <p:pic>
        <p:nvPicPr>
          <p:cNvPr id="4" name="Content Placeholder 3"/>
          <p:cNvPicPr>
            <a:picLocks noGrp="1" noChangeAspect="1"/>
          </p:cNvPicPr>
          <p:nvPr>
            <p:ph idx="1"/>
          </p:nvPr>
        </p:nvPicPr>
        <p:blipFill>
          <a:blip r:embed="rId2"/>
          <a:stretch>
            <a:fillRect/>
          </a:stretch>
        </p:blipFill>
        <p:spPr>
          <a:xfrm>
            <a:off x="838200" y="1826260"/>
            <a:ext cx="9344025" cy="2496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PYTHON DATA TYPES - NUMBERS.</a:t>
            </a:r>
          </a:p>
        </p:txBody>
      </p:sp>
      <p:sp>
        <p:nvSpPr>
          <p:cNvPr id="3" name="Content Placeholder 2"/>
          <p:cNvSpPr>
            <a:spLocks noGrp="1"/>
          </p:cNvSpPr>
          <p:nvPr>
            <p:ph idx="1"/>
          </p:nvPr>
        </p:nvSpPr>
        <p:spPr/>
        <p:txBody>
          <a:bodyPr>
            <a:normAutofit/>
          </a:bodyPr>
          <a:lstStyle/>
          <a:p>
            <a:r>
              <a:rPr lang="en-US"/>
              <a:t>Number data types store numeric values. They are immutable data types, meaning you can change the value of the number data type.</a:t>
            </a:r>
          </a:p>
          <a:p>
            <a:r>
              <a:rPr lang="en-US"/>
              <a:t>Python supports below different numerical data types.</a:t>
            </a:r>
          </a:p>
          <a:p>
            <a:pPr lvl="1"/>
            <a:r>
              <a:rPr lang="en-US"/>
              <a:t>Integers : They are referred as "int" with no decimal point. Integers can be a positive or negative whole numbers.</a:t>
            </a:r>
          </a:p>
          <a:p>
            <a:pPr lvl="1"/>
            <a:r>
              <a:rPr lang="en-US"/>
              <a:t>Floating point numbers : They are integers with decimal points or fractional parts. They are referred as "float".</a:t>
            </a:r>
          </a:p>
          <a:p>
            <a:pPr lvl="1"/>
            <a:r>
              <a:rPr lang="en-US"/>
              <a:t>Complex numbers : They are of the form a + bj where and b are floats and j is an imaginary number. Complex numbers are not used much in python programming.</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HANDLING ERRORS.</a:t>
            </a:r>
            <a:endParaRPr lang="en-US"/>
          </a:p>
        </p:txBody>
      </p:sp>
      <p:pic>
        <p:nvPicPr>
          <p:cNvPr id="4" name="Content Placeholder 3"/>
          <p:cNvPicPr>
            <a:picLocks noGrp="1" noChangeAspect="1"/>
          </p:cNvPicPr>
          <p:nvPr>
            <p:ph idx="1"/>
          </p:nvPr>
        </p:nvPicPr>
        <p:blipFill>
          <a:blip r:embed="rId2"/>
          <a:stretch>
            <a:fillRect/>
          </a:stretch>
        </p:blipFill>
        <p:spPr>
          <a:xfrm>
            <a:off x="1992630" y="1868805"/>
            <a:ext cx="8206740" cy="4351655"/>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NETWORKING.</a:t>
            </a:r>
          </a:p>
        </p:txBody>
      </p:sp>
      <p:sp>
        <p:nvSpPr>
          <p:cNvPr id="3" name="Content Placeholder 2"/>
          <p:cNvSpPr>
            <a:spLocks noGrp="1"/>
          </p:cNvSpPr>
          <p:nvPr>
            <p:ph idx="1"/>
          </p:nvPr>
        </p:nvSpPr>
        <p:spPr/>
        <p:txBody>
          <a:bodyPr/>
          <a:lstStyle/>
          <a:p>
            <a:r>
              <a:rPr lang="en-US" altLang="en-US"/>
              <a:t>Python provides 2 level of access to network services.</a:t>
            </a:r>
          </a:p>
          <a:p>
            <a:r>
              <a:rPr lang="en-US" altLang="en-US"/>
              <a:t>At a low level, you can access the basic socket support in the underlying OS, which allows you to implement clients and servers for both connection-oriented and connection protocols.</a:t>
            </a:r>
          </a:p>
          <a:p>
            <a:r>
              <a:rPr lang="en-US" altLang="en-US"/>
              <a:t>Python also has libraries that provide higher-level access to specific application-level network protocols such as FTP, HTTP and so on.</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WHAT IS SOCKETS?</a:t>
            </a:r>
          </a:p>
        </p:txBody>
      </p:sp>
      <p:sp>
        <p:nvSpPr>
          <p:cNvPr id="3" name="Content Placeholder 2"/>
          <p:cNvSpPr>
            <a:spLocks noGrp="1"/>
          </p:cNvSpPr>
          <p:nvPr>
            <p:ph idx="1"/>
          </p:nvPr>
        </p:nvSpPr>
        <p:spPr/>
        <p:txBody>
          <a:bodyPr>
            <a:noAutofit/>
          </a:bodyPr>
          <a:lstStyle/>
          <a:p>
            <a:r>
              <a:rPr lang="en-US" altLang="en-US" sz="2400"/>
              <a:t>Sockets are the endpoints of a bidirectional communications channel.</a:t>
            </a:r>
          </a:p>
          <a:p>
            <a:r>
              <a:rPr lang="en-US" altLang="en-US" sz="2400"/>
              <a:t>Sockets may communicate within a process, between processes on the same machine or between processes on different continents.</a:t>
            </a:r>
          </a:p>
          <a:p>
            <a:r>
              <a:rPr lang="en-US" altLang="en-US" sz="2400"/>
              <a:t>Sockets may be implemented over a number of different channel types like unix domain sockets, TCP, UDP and so on.</a:t>
            </a:r>
          </a:p>
          <a:p>
            <a:r>
              <a:rPr lang="en-US" altLang="en-US" sz="2400"/>
              <a:t>The 'socket' library provides specific classes for handling the common transports as well as a generic interface for handling the rest.</a:t>
            </a:r>
          </a:p>
          <a:p>
            <a:endParaRPr lang="en-US" altLang="en-US" sz="24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SOCKETS.</a:t>
            </a:r>
          </a:p>
        </p:txBody>
      </p:sp>
      <p:sp>
        <p:nvSpPr>
          <p:cNvPr id="3" name="Content Placeholder 2"/>
          <p:cNvSpPr>
            <a:spLocks noGrp="1"/>
          </p:cNvSpPr>
          <p:nvPr>
            <p:ph idx="1"/>
          </p:nvPr>
        </p:nvSpPr>
        <p:spPr/>
        <p:txBody>
          <a:bodyPr/>
          <a:lstStyle/>
          <a:p>
            <a:r>
              <a:rPr lang="en-US" altLang="en-US"/>
              <a:t>Below are the sockets library.</a:t>
            </a:r>
          </a:p>
        </p:txBody>
      </p:sp>
      <p:pic>
        <p:nvPicPr>
          <p:cNvPr id="4" name="Picture 3"/>
          <p:cNvPicPr>
            <a:picLocks noChangeAspect="1"/>
          </p:cNvPicPr>
          <p:nvPr/>
        </p:nvPicPr>
        <p:blipFill>
          <a:blip r:embed="rId2"/>
          <a:stretch>
            <a:fillRect/>
          </a:stretch>
        </p:blipFill>
        <p:spPr>
          <a:xfrm>
            <a:off x="837565" y="2298065"/>
            <a:ext cx="10516870" cy="454279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THE SOCKET MODULE.</a:t>
            </a:r>
          </a:p>
        </p:txBody>
      </p:sp>
      <p:sp>
        <p:nvSpPr>
          <p:cNvPr id="3" name="Content Placeholder 2"/>
          <p:cNvSpPr>
            <a:spLocks noGrp="1"/>
          </p:cNvSpPr>
          <p:nvPr>
            <p:ph idx="1"/>
          </p:nvPr>
        </p:nvSpPr>
        <p:spPr/>
        <p:txBody>
          <a:bodyPr>
            <a:noAutofit/>
          </a:bodyPr>
          <a:lstStyle/>
          <a:p>
            <a:r>
              <a:rPr lang="en-US" altLang="en-US"/>
              <a:t>To create a socket, you must use the 'socket.socket()' function available in the socket module. Below is the syntax.</a:t>
            </a:r>
          </a:p>
          <a:p>
            <a:endParaRPr lang="en-US" altLang="en-US"/>
          </a:p>
          <a:p>
            <a:pPr lvl="1"/>
            <a:r>
              <a:rPr lang="en-US" altLang="en-US"/>
              <a:t>socket_family : This is either AF_UNIX or AF_INET.</a:t>
            </a:r>
          </a:p>
          <a:p>
            <a:pPr lvl="1"/>
            <a:r>
              <a:rPr lang="en-US" altLang="en-US"/>
              <a:t>socket_type : This is either SOCK_STREAM or SOCK_DGRAM.</a:t>
            </a:r>
          </a:p>
          <a:p>
            <a:pPr lvl="1"/>
            <a:r>
              <a:rPr lang="en-US" altLang="en-US"/>
              <a:t>protocol : This is usually left out, defaulting to '0'.</a:t>
            </a:r>
          </a:p>
          <a:p>
            <a:r>
              <a:rPr lang="en-US" altLang="en-US"/>
              <a:t>Once you have the socket object, then you can use required functions to create your client or server program.</a:t>
            </a:r>
          </a:p>
          <a:p>
            <a:endParaRPr lang="en-US" altLang="en-US"/>
          </a:p>
        </p:txBody>
      </p:sp>
      <p:pic>
        <p:nvPicPr>
          <p:cNvPr id="4" name="Picture 3"/>
          <p:cNvPicPr>
            <a:picLocks noChangeAspect="1"/>
          </p:cNvPicPr>
          <p:nvPr/>
        </p:nvPicPr>
        <p:blipFill>
          <a:blip r:embed="rId2"/>
          <a:stretch>
            <a:fillRect/>
          </a:stretch>
        </p:blipFill>
        <p:spPr>
          <a:xfrm>
            <a:off x="2857500" y="2973070"/>
            <a:ext cx="6476365" cy="428625"/>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SERVER SOCKET METHODS.</a:t>
            </a:r>
          </a:p>
        </p:txBody>
      </p:sp>
      <p:sp>
        <p:nvSpPr>
          <p:cNvPr id="3" name="Content Placeholder 2"/>
          <p:cNvSpPr>
            <a:spLocks noGrp="1"/>
          </p:cNvSpPr>
          <p:nvPr>
            <p:ph idx="1"/>
          </p:nvPr>
        </p:nvSpPr>
        <p:spPr/>
        <p:txBody>
          <a:bodyPr/>
          <a:lstStyle/>
          <a:p>
            <a:r>
              <a:rPr lang="en-US" altLang="en-US"/>
              <a:t>Below are the list of functions.</a:t>
            </a:r>
          </a:p>
          <a:p>
            <a:endParaRPr lang="en-US" altLang="en-US"/>
          </a:p>
        </p:txBody>
      </p:sp>
      <p:pic>
        <p:nvPicPr>
          <p:cNvPr id="4" name="Picture 3"/>
          <p:cNvPicPr>
            <a:picLocks noChangeAspect="1"/>
          </p:cNvPicPr>
          <p:nvPr/>
        </p:nvPicPr>
        <p:blipFill>
          <a:blip r:embed="rId2"/>
          <a:stretch>
            <a:fillRect/>
          </a:stretch>
        </p:blipFill>
        <p:spPr>
          <a:xfrm>
            <a:off x="1956435" y="2486025"/>
            <a:ext cx="8279130" cy="321183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CLIENT SOCKET METHODS.</a:t>
            </a:r>
          </a:p>
        </p:txBody>
      </p:sp>
      <p:sp>
        <p:nvSpPr>
          <p:cNvPr id="5" name="Content Placeholder 4"/>
          <p:cNvSpPr>
            <a:spLocks noGrp="1"/>
          </p:cNvSpPr>
          <p:nvPr>
            <p:ph idx="1"/>
          </p:nvPr>
        </p:nvSpPr>
        <p:spPr/>
        <p:txBody>
          <a:bodyPr/>
          <a:lstStyle/>
          <a:p>
            <a:r>
              <a:rPr lang="en-US" altLang="en-US"/>
              <a:t>Below are the list of methods for socket.</a:t>
            </a:r>
          </a:p>
        </p:txBody>
      </p:sp>
      <p:pic>
        <p:nvPicPr>
          <p:cNvPr id="6" name="Content Placeholder 3"/>
          <p:cNvPicPr>
            <a:picLocks noChangeAspect="1"/>
          </p:cNvPicPr>
          <p:nvPr/>
        </p:nvPicPr>
        <p:blipFill>
          <a:blip r:embed="rId2"/>
          <a:stretch>
            <a:fillRect/>
          </a:stretch>
        </p:blipFill>
        <p:spPr>
          <a:xfrm>
            <a:off x="1599565" y="2841625"/>
            <a:ext cx="8992870" cy="146558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GENERAL SOCKET METHODS.</a:t>
            </a:r>
          </a:p>
        </p:txBody>
      </p:sp>
      <p:pic>
        <p:nvPicPr>
          <p:cNvPr id="4" name="Content Placeholder 3"/>
          <p:cNvPicPr>
            <a:picLocks noGrp="1" noChangeAspect="1"/>
          </p:cNvPicPr>
          <p:nvPr>
            <p:ph idx="1"/>
          </p:nvPr>
        </p:nvPicPr>
        <p:blipFill>
          <a:blip r:embed="rId2"/>
          <a:stretch>
            <a:fillRect/>
          </a:stretch>
        </p:blipFill>
        <p:spPr>
          <a:xfrm>
            <a:off x="838200" y="1825625"/>
            <a:ext cx="10516235" cy="435165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SERVER.</a:t>
            </a:r>
          </a:p>
        </p:txBody>
      </p:sp>
      <p:sp>
        <p:nvSpPr>
          <p:cNvPr id="3" name="Content Placeholder 2"/>
          <p:cNvSpPr>
            <a:spLocks noGrp="1"/>
          </p:cNvSpPr>
          <p:nvPr>
            <p:ph idx="1"/>
          </p:nvPr>
        </p:nvSpPr>
        <p:spPr/>
        <p:txBody>
          <a:bodyPr>
            <a:noAutofit/>
          </a:bodyPr>
          <a:lstStyle/>
          <a:p>
            <a:r>
              <a:rPr lang="en-US" altLang="en-US" sz="2400"/>
              <a:t>To write internet servers, we use the socket function available in socket module to create a socket object.</a:t>
            </a:r>
          </a:p>
          <a:p>
            <a:r>
              <a:rPr lang="en-US" altLang="en-US" sz="2400"/>
              <a:t>A socket object is then used to call other functions to setup a socket server.</a:t>
            </a:r>
          </a:p>
          <a:p>
            <a:r>
              <a:rPr lang="en-US" altLang="en-US" sz="2400"/>
              <a:t>Now call bind (hostname,port) function to specify a port for your service on the given host.</a:t>
            </a:r>
          </a:p>
          <a:p>
            <a:r>
              <a:rPr lang="en-US" altLang="en-US" sz="2400"/>
              <a:t>Next, call the accept method of the returned object.</a:t>
            </a:r>
          </a:p>
          <a:p>
            <a:r>
              <a:rPr lang="en-US" altLang="en-US" sz="2400"/>
              <a:t>This method waits until a client connects to the port you specified and  then returns a connection object that represents the connection to that client.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SERVER.</a:t>
            </a:r>
          </a:p>
        </p:txBody>
      </p:sp>
      <p:pic>
        <p:nvPicPr>
          <p:cNvPr id="4" name="Content Placeholder 3"/>
          <p:cNvPicPr>
            <a:picLocks noGrp="1" noChangeAspect="1"/>
          </p:cNvPicPr>
          <p:nvPr>
            <p:ph idx="1"/>
          </p:nvPr>
        </p:nvPicPr>
        <p:blipFill>
          <a:blip r:embed="rId2"/>
          <a:stretch>
            <a:fillRect/>
          </a:stretch>
        </p:blipFill>
        <p:spPr>
          <a:xfrm>
            <a:off x="2543810" y="1939925"/>
            <a:ext cx="7104380" cy="40360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DATA TYPES - STRINGS.</a:t>
            </a:r>
          </a:p>
        </p:txBody>
      </p:sp>
      <p:sp>
        <p:nvSpPr>
          <p:cNvPr id="3" name="Content Placeholder 2"/>
          <p:cNvSpPr>
            <a:spLocks noGrp="1"/>
          </p:cNvSpPr>
          <p:nvPr>
            <p:ph idx="1"/>
          </p:nvPr>
        </p:nvSpPr>
        <p:spPr/>
        <p:txBody>
          <a:bodyPr>
            <a:noAutofit/>
          </a:bodyPr>
          <a:lstStyle/>
          <a:p>
            <a:pPr marL="228600" indent="-226695">
              <a:lnSpc>
                <a:spcPct val="90000"/>
              </a:lnSpc>
              <a:spcBef>
                <a:spcPts val="1000"/>
              </a:spcBef>
              <a:buClr>
                <a:srgbClr val="000000"/>
              </a:buClr>
              <a:buFont typeface="Arial"/>
              <a:buChar char="•"/>
            </a:pPr>
            <a:r>
              <a:rPr lang="en-IN" sz="3200" spc="-1">
                <a:solidFill>
                  <a:srgbClr val="000000"/>
                </a:solidFill>
                <a:latin typeface="Calibri"/>
                <a:ea typeface="DejaVu Sans" panose="020B0603030804020204"/>
                <a:sym typeface="+mn-ea"/>
              </a:rPr>
              <a:t>Strings are sequence of characters using the syntax of either single quotes or double quotes.</a:t>
            </a:r>
            <a:endParaRPr lang="en-IN" sz="320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'hello' “hello” “Today's date”</a:t>
            </a:r>
            <a:endParaRPr lang="en-IN" sz="274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print (“Hello python”)</a:t>
            </a:r>
            <a:endParaRPr lang="en-IN" sz="274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print (“Hello \npython”)</a:t>
            </a:r>
            <a:endParaRPr lang="en-IN" sz="274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print (“Hello \t python”)</a:t>
            </a:r>
            <a:endParaRPr lang="en-IN" sz="274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len (“Hello”)</a:t>
            </a:r>
            <a:endParaRPr lang="en-IN" sz="2740" b="0" strike="noStrike" spc="-1">
              <a:latin typeface="Arial"/>
            </a:endParaRPr>
          </a:p>
          <a:p>
            <a:pPr marL="685800" lvl="1" indent="-226695">
              <a:lnSpc>
                <a:spcPct val="90000"/>
              </a:lnSpc>
              <a:spcBef>
                <a:spcPts val="1000"/>
              </a:spcBef>
              <a:buClr>
                <a:srgbClr val="000000"/>
              </a:buClr>
              <a:buFont typeface="Arial"/>
              <a:buChar char="•"/>
            </a:pPr>
            <a:r>
              <a:rPr lang="en-IN" sz="2740" spc="-1">
                <a:solidFill>
                  <a:srgbClr val="000000"/>
                </a:solidFill>
                <a:latin typeface="Calibri"/>
                <a:ea typeface="DejaVu Sans" panose="020B0603030804020204"/>
                <a:sym typeface="+mn-ea"/>
              </a:rPr>
              <a:t>len (“Today's date”)</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CLIENT.</a:t>
            </a:r>
          </a:p>
        </p:txBody>
      </p:sp>
      <p:sp>
        <p:nvSpPr>
          <p:cNvPr id="3" name="Content Placeholder 2"/>
          <p:cNvSpPr>
            <a:spLocks noGrp="1"/>
          </p:cNvSpPr>
          <p:nvPr>
            <p:ph idx="1"/>
          </p:nvPr>
        </p:nvSpPr>
        <p:spPr/>
        <p:txBody>
          <a:bodyPr>
            <a:noAutofit/>
          </a:bodyPr>
          <a:lstStyle/>
          <a:p>
            <a:r>
              <a:rPr lang="en-US" altLang="en-US"/>
              <a:t>The 'socket.connect(hostname,port)' opens a TCP connection to hostname on the port.</a:t>
            </a:r>
          </a:p>
          <a:p>
            <a:r>
              <a:rPr lang="en-US" altLang="en-US"/>
              <a:t>Once you have a socket open, you can read from it like any IO object.</a:t>
            </a:r>
          </a:p>
          <a:p>
            <a:r>
              <a:rPr lang="en-US" altLang="en-US"/>
              <a:t>When done, remember to close it, as you would close a file.</a:t>
            </a:r>
          </a:p>
          <a:p>
            <a:r>
              <a:rPr lang="en-US" altLang="en-US"/>
              <a:t>The following code is a very simple client that connects to a given host and port, reads any available data from the socket and then exists.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CLIENT.</a:t>
            </a:r>
          </a:p>
        </p:txBody>
      </p:sp>
      <p:pic>
        <p:nvPicPr>
          <p:cNvPr id="4" name="Content Placeholder 3"/>
          <p:cNvPicPr>
            <a:picLocks noGrp="1" noChangeAspect="1"/>
          </p:cNvPicPr>
          <p:nvPr>
            <p:ph idx="1"/>
          </p:nvPr>
        </p:nvPicPr>
        <p:blipFill>
          <a:blip r:embed="rId2"/>
          <a:stretch>
            <a:fillRect/>
          </a:stretch>
        </p:blipFill>
        <p:spPr>
          <a:xfrm>
            <a:off x="2609850" y="1988820"/>
            <a:ext cx="6971665" cy="3781425"/>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SERVER.</a:t>
            </a:r>
          </a:p>
        </p:txBody>
      </p:sp>
      <p:pic>
        <p:nvPicPr>
          <p:cNvPr id="4" name="Content Placeholder 3"/>
          <p:cNvPicPr>
            <a:picLocks noGrp="1" noChangeAspect="1"/>
          </p:cNvPicPr>
          <p:nvPr>
            <p:ph idx="1"/>
          </p:nvPr>
        </p:nvPicPr>
        <p:blipFill>
          <a:blip r:embed="rId2"/>
          <a:stretch>
            <a:fillRect/>
          </a:stretch>
        </p:blipFill>
        <p:spPr>
          <a:xfrm>
            <a:off x="2715895" y="1825625"/>
            <a:ext cx="6758940" cy="4351655"/>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 SIMPLE CLIENT.</a:t>
            </a:r>
          </a:p>
        </p:txBody>
      </p:sp>
      <p:pic>
        <p:nvPicPr>
          <p:cNvPr id="4" name="Content Placeholder 3"/>
          <p:cNvPicPr>
            <a:picLocks noGrp="1" noChangeAspect="1"/>
          </p:cNvPicPr>
          <p:nvPr>
            <p:ph idx="1"/>
          </p:nvPr>
        </p:nvPicPr>
        <p:blipFill>
          <a:blip r:embed="rId2"/>
          <a:stretch>
            <a:fillRect/>
          </a:stretch>
        </p:blipFill>
        <p:spPr>
          <a:xfrm>
            <a:off x="2071370" y="1938655"/>
            <a:ext cx="8048625" cy="4124325"/>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DATE AND TIME.</a:t>
            </a:r>
          </a:p>
        </p:txBody>
      </p:sp>
      <p:sp>
        <p:nvSpPr>
          <p:cNvPr id="3" name="Content Placeholder 2"/>
          <p:cNvSpPr>
            <a:spLocks noGrp="1"/>
          </p:cNvSpPr>
          <p:nvPr>
            <p:ph idx="1"/>
          </p:nvPr>
        </p:nvSpPr>
        <p:spPr/>
        <p:txBody>
          <a:bodyPr/>
          <a:lstStyle/>
          <a:p>
            <a:r>
              <a:rPr lang="en-US" altLang="en-US"/>
              <a:t>A python program can handle date and time in several ways.</a:t>
            </a:r>
          </a:p>
          <a:p>
            <a:r>
              <a:rPr lang="en-US" altLang="en-US"/>
              <a:t>Converting between date formats is a common task for computers.</a:t>
            </a:r>
          </a:p>
          <a:p>
            <a:r>
              <a:rPr lang="en-US" altLang="en-US"/>
              <a:t>Python's time and calendar modules help track dates and times.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TICK.</a:t>
            </a:r>
          </a:p>
        </p:txBody>
      </p:sp>
      <p:sp>
        <p:nvSpPr>
          <p:cNvPr id="3" name="Content Placeholder 2"/>
          <p:cNvSpPr>
            <a:spLocks noGrp="1"/>
          </p:cNvSpPr>
          <p:nvPr>
            <p:ph idx="1"/>
          </p:nvPr>
        </p:nvSpPr>
        <p:spPr/>
        <p:txBody>
          <a:bodyPr/>
          <a:lstStyle/>
          <a:p>
            <a:r>
              <a:rPr lang="en-US" altLang="en-US"/>
              <a:t>Time intervals are floating-point numbers in units of seconds.</a:t>
            </a:r>
          </a:p>
          <a:p>
            <a:r>
              <a:rPr lang="en-US" altLang="en-US"/>
              <a:t>Particular instants in time are expressed in seconds.</a:t>
            </a:r>
          </a:p>
          <a:p>
            <a:r>
              <a:rPr lang="en-US" altLang="en-US"/>
              <a:t>There is a popular “time” module available in python which provides functions for working with times and for converting between representations.</a:t>
            </a:r>
          </a:p>
          <a:p>
            <a:r>
              <a:rPr lang="en-US" altLang="en-US"/>
              <a:t>The function “time.time()” returns the current system time in ticks.</a:t>
            </a:r>
          </a:p>
        </p:txBody>
      </p:sp>
      <p:pic>
        <p:nvPicPr>
          <p:cNvPr id="4" name="Picture 3"/>
          <p:cNvPicPr>
            <a:picLocks noChangeAspect="1"/>
          </p:cNvPicPr>
          <p:nvPr/>
        </p:nvPicPr>
        <p:blipFill>
          <a:blip r:embed="rId2"/>
          <a:stretch>
            <a:fillRect/>
          </a:stretch>
        </p:blipFill>
        <p:spPr>
          <a:xfrm>
            <a:off x="4043680" y="5396230"/>
            <a:ext cx="4104640" cy="78105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TIMETUPLE.</a:t>
            </a:r>
          </a:p>
        </p:txBody>
      </p:sp>
      <p:sp>
        <p:nvSpPr>
          <p:cNvPr id="3" name="Content Placeholder 2"/>
          <p:cNvSpPr>
            <a:spLocks noGrp="1"/>
          </p:cNvSpPr>
          <p:nvPr>
            <p:ph idx="1"/>
          </p:nvPr>
        </p:nvSpPr>
        <p:spPr/>
        <p:txBody>
          <a:bodyPr/>
          <a:lstStyle/>
          <a:p>
            <a:r>
              <a:rPr lang="en-US" altLang="en-US"/>
              <a:t>Many of python's time functions handle time as a tuple of 9 numbers as show below.</a:t>
            </a:r>
          </a:p>
          <a:p>
            <a:endParaRPr lang="en-US" altLang="en-US"/>
          </a:p>
        </p:txBody>
      </p:sp>
      <p:pic>
        <p:nvPicPr>
          <p:cNvPr id="4" name="Picture 3"/>
          <p:cNvPicPr>
            <a:picLocks noChangeAspect="1"/>
          </p:cNvPicPr>
          <p:nvPr/>
        </p:nvPicPr>
        <p:blipFill>
          <a:blip r:embed="rId2"/>
          <a:stretch>
            <a:fillRect/>
          </a:stretch>
        </p:blipFill>
        <p:spPr>
          <a:xfrm>
            <a:off x="3105150" y="2863850"/>
            <a:ext cx="5981065" cy="3056890"/>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GETTING CURRENT TIME.</a:t>
            </a:r>
          </a:p>
        </p:txBody>
      </p:sp>
      <p:sp>
        <p:nvSpPr>
          <p:cNvPr id="3" name="Content Placeholder 2"/>
          <p:cNvSpPr>
            <a:spLocks noGrp="1"/>
          </p:cNvSpPr>
          <p:nvPr>
            <p:ph idx="1"/>
          </p:nvPr>
        </p:nvSpPr>
        <p:spPr/>
        <p:txBody>
          <a:bodyPr/>
          <a:lstStyle/>
          <a:p>
            <a:r>
              <a:rPr lang="en-US" altLang="en-US"/>
              <a:t>To translate a time instant from a seconds floating point value into a time-tuple, pass the floating-point value to a function that returns a time-tuple with all nine items valid.</a:t>
            </a:r>
          </a:p>
        </p:txBody>
      </p:sp>
      <p:pic>
        <p:nvPicPr>
          <p:cNvPr id="4" name="Picture 3"/>
          <p:cNvPicPr>
            <a:picLocks noChangeAspect="1"/>
          </p:cNvPicPr>
          <p:nvPr/>
        </p:nvPicPr>
        <p:blipFill>
          <a:blip r:embed="rId2"/>
          <a:stretch>
            <a:fillRect/>
          </a:stretch>
        </p:blipFill>
        <p:spPr>
          <a:xfrm>
            <a:off x="3757930" y="3950970"/>
            <a:ext cx="4676140" cy="89535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GETTING FORMATTED TIME.</a:t>
            </a:r>
          </a:p>
        </p:txBody>
      </p:sp>
      <p:sp>
        <p:nvSpPr>
          <p:cNvPr id="3" name="Content Placeholder 2"/>
          <p:cNvSpPr>
            <a:spLocks noGrp="1"/>
          </p:cNvSpPr>
          <p:nvPr>
            <p:ph idx="1"/>
          </p:nvPr>
        </p:nvSpPr>
        <p:spPr/>
        <p:txBody>
          <a:bodyPr/>
          <a:lstStyle/>
          <a:p>
            <a:r>
              <a:rPr lang="en-US" altLang="en-US"/>
              <a:t>You can format any time as per your requirement, but simple method to get time in readable format is asctime().</a:t>
            </a:r>
          </a:p>
        </p:txBody>
      </p:sp>
      <p:pic>
        <p:nvPicPr>
          <p:cNvPr id="4" name="Picture 3"/>
          <p:cNvPicPr>
            <a:picLocks noChangeAspect="1"/>
          </p:cNvPicPr>
          <p:nvPr/>
        </p:nvPicPr>
        <p:blipFill>
          <a:blip r:embed="rId2"/>
          <a:stretch>
            <a:fillRect/>
          </a:stretch>
        </p:blipFill>
        <p:spPr>
          <a:xfrm>
            <a:off x="2991485" y="3577590"/>
            <a:ext cx="6209665" cy="847725"/>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GETTING CALENDAR FOR A MONTH.</a:t>
            </a:r>
          </a:p>
        </p:txBody>
      </p:sp>
      <p:sp>
        <p:nvSpPr>
          <p:cNvPr id="3" name="Content Placeholder 2"/>
          <p:cNvSpPr>
            <a:spLocks noGrp="1"/>
          </p:cNvSpPr>
          <p:nvPr>
            <p:ph idx="1"/>
          </p:nvPr>
        </p:nvSpPr>
        <p:spPr/>
        <p:txBody>
          <a:bodyPr/>
          <a:lstStyle/>
          <a:p>
            <a:r>
              <a:rPr lang="en-US" altLang="en-US"/>
              <a:t>The calendar module gives a wide range of methods to play with yearly and monthly calendars.</a:t>
            </a:r>
          </a:p>
          <a:p>
            <a:endParaRPr lang="en-US" altLang="en-US"/>
          </a:p>
        </p:txBody>
      </p:sp>
      <p:pic>
        <p:nvPicPr>
          <p:cNvPr id="4" name="Picture 3"/>
          <p:cNvPicPr>
            <a:picLocks noChangeAspect="1"/>
          </p:cNvPicPr>
          <p:nvPr/>
        </p:nvPicPr>
        <p:blipFill>
          <a:blip r:embed="rId2"/>
          <a:stretch>
            <a:fillRect/>
          </a:stretch>
        </p:blipFill>
        <p:spPr>
          <a:xfrm>
            <a:off x="4234180" y="3439795"/>
            <a:ext cx="3723640" cy="1123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4400" b="1" strike="noStrike" spc="-1">
                <a:solidFill>
                  <a:srgbClr val="000000"/>
                </a:solidFill>
                <a:latin typeface="Calibri Light"/>
                <a:ea typeface="DejaVu Sans" panose="020B0603030804020204"/>
              </a:rPr>
              <a:t>INDEXING AND SLICING.</a:t>
            </a:r>
            <a:endParaRPr lang="en-IN" sz="4400" b="0" strike="noStrike" spc="-1">
              <a:latin typeface="Arial"/>
            </a:endParaRPr>
          </a:p>
        </p:txBody>
      </p:sp>
      <p:sp>
        <p:nvSpPr>
          <p:cNvPr id="274"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rmAutofit/>
          </a:bodyPr>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Because strings are ordered sequences, it means we can use indexing and slicing to grab sub-sections of tje string.</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Indexing allows you to grab a single character from the string.</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These actions use [] square brackets and a number index to indicate positions of what you wish to grab.</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character : 	  p y t h o n</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index :       	  0 1 2 3 4 5</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Reverse index :0 -5 -4 -3 -2 -1 </a:t>
            </a:r>
            <a:endParaRPr lang="en-IN" sz="2400" b="0" strike="noStrike" spc="-1">
              <a:latin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THE TIME MODULE.</a:t>
            </a:r>
          </a:p>
        </p:txBody>
      </p:sp>
      <p:sp>
        <p:nvSpPr>
          <p:cNvPr id="3" name="Content Placeholder 2"/>
          <p:cNvSpPr>
            <a:spLocks noGrp="1"/>
          </p:cNvSpPr>
          <p:nvPr>
            <p:ph idx="1"/>
          </p:nvPr>
        </p:nvSpPr>
        <p:spPr/>
        <p:txBody>
          <a:bodyPr/>
          <a:lstStyle/>
          <a:p>
            <a:r>
              <a:rPr lang="en-US" altLang="en-US"/>
              <a:t>There is a popular time module available in python which provides functions for working with times and for converting between representations.</a:t>
            </a:r>
          </a:p>
        </p:txBody>
      </p:sp>
      <p:pic>
        <p:nvPicPr>
          <p:cNvPr id="4" name="Picture 3"/>
          <p:cNvPicPr>
            <a:picLocks noChangeAspect="1"/>
          </p:cNvPicPr>
          <p:nvPr/>
        </p:nvPicPr>
        <p:blipFill>
          <a:blip r:embed="rId2"/>
          <a:stretch>
            <a:fillRect/>
          </a:stretch>
        </p:blipFill>
        <p:spPr>
          <a:xfrm>
            <a:off x="1877695" y="3189605"/>
            <a:ext cx="8194675" cy="3557905"/>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THE TIME MODULE.</a:t>
            </a:r>
            <a:endParaRPr lang="en-US"/>
          </a:p>
        </p:txBody>
      </p:sp>
      <p:sp>
        <p:nvSpPr>
          <p:cNvPr id="3" name="Content Placeholder 2"/>
          <p:cNvSpPr>
            <a:spLocks noGrp="1"/>
          </p:cNvSpPr>
          <p:nvPr>
            <p:ph idx="1"/>
          </p:nvPr>
        </p:nvSpPr>
        <p:spPr/>
        <p:txBody>
          <a:bodyPr/>
          <a:lstStyle/>
          <a:p>
            <a:r>
              <a:rPr lang="en-US" altLang="en-US"/>
              <a:t>There are also 2 important attributes available with the time module.</a:t>
            </a:r>
          </a:p>
        </p:txBody>
      </p:sp>
      <p:pic>
        <p:nvPicPr>
          <p:cNvPr id="4" name="Picture 3"/>
          <p:cNvPicPr>
            <a:picLocks noChangeAspect="1"/>
          </p:cNvPicPr>
          <p:nvPr/>
        </p:nvPicPr>
        <p:blipFill>
          <a:blip r:embed="rId2"/>
          <a:stretch>
            <a:fillRect/>
          </a:stretch>
        </p:blipFill>
        <p:spPr>
          <a:xfrm>
            <a:off x="3348355" y="3096260"/>
            <a:ext cx="5495290" cy="1809750"/>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THE CALENDAR MODULE.</a:t>
            </a:r>
          </a:p>
        </p:txBody>
      </p:sp>
      <p:sp>
        <p:nvSpPr>
          <p:cNvPr id="3" name="Content Placeholder 2"/>
          <p:cNvSpPr>
            <a:spLocks noGrp="1"/>
          </p:cNvSpPr>
          <p:nvPr>
            <p:ph idx="1"/>
          </p:nvPr>
        </p:nvSpPr>
        <p:spPr/>
        <p:txBody>
          <a:bodyPr/>
          <a:lstStyle/>
          <a:p>
            <a:r>
              <a:rPr lang="en-US" altLang="en-US"/>
              <a:t>The calendar module supplies calendar-related functions, including functions to print a text calendar for a given month or year.</a:t>
            </a:r>
          </a:p>
          <a:p>
            <a:r>
              <a:rPr lang="en-US" altLang="en-US"/>
              <a:t>By default, calendar takes Monday as the first day of the week and Sunday as the last one.</a:t>
            </a:r>
          </a:p>
          <a:p>
            <a:r>
              <a:rPr lang="en-US" altLang="en-US"/>
              <a:t>To change this, call calendar.setfirstweekday() function.</a:t>
            </a:r>
          </a:p>
          <a:p>
            <a:endParaRPr lang="en-US" alt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THE CALENDAR MODULE.</a:t>
            </a:r>
            <a:endParaRPr lang="en-US"/>
          </a:p>
        </p:txBody>
      </p:sp>
      <p:sp>
        <p:nvSpPr>
          <p:cNvPr id="3" name="Content Placeholder 2"/>
          <p:cNvSpPr>
            <a:spLocks noGrp="1"/>
          </p:cNvSpPr>
          <p:nvPr>
            <p:ph idx="1"/>
          </p:nvPr>
        </p:nvSpPr>
        <p:spPr/>
        <p:txBody>
          <a:bodyPr/>
          <a:lstStyle/>
          <a:p>
            <a:r>
              <a:rPr lang="en-US" altLang="en-US"/>
              <a:t>Here is a list of functions available with the calendar module.</a:t>
            </a:r>
          </a:p>
          <a:p>
            <a:endParaRPr lang="en-US" altLang="en-US"/>
          </a:p>
        </p:txBody>
      </p:sp>
      <p:pic>
        <p:nvPicPr>
          <p:cNvPr id="4" name="Picture 3"/>
          <p:cNvPicPr>
            <a:picLocks noChangeAspect="1"/>
          </p:cNvPicPr>
          <p:nvPr/>
        </p:nvPicPr>
        <p:blipFill>
          <a:blip r:embed="rId2"/>
          <a:stretch>
            <a:fillRect/>
          </a:stretch>
        </p:blipFill>
        <p:spPr>
          <a:xfrm>
            <a:off x="3348355" y="2626995"/>
            <a:ext cx="5495290" cy="4091940"/>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DECORATORS.</a:t>
            </a:r>
          </a:p>
        </p:txBody>
      </p:sp>
      <p:sp>
        <p:nvSpPr>
          <p:cNvPr id="3" name="Content Placeholder 2"/>
          <p:cNvSpPr>
            <a:spLocks noGrp="1"/>
          </p:cNvSpPr>
          <p:nvPr>
            <p:ph idx="1"/>
          </p:nvPr>
        </p:nvSpPr>
        <p:spPr/>
        <p:txBody>
          <a:bodyPr/>
          <a:lstStyle/>
          <a:p>
            <a:r>
              <a:rPr lang="en-US" altLang="en-US"/>
              <a:t>Decorators allows you to decorate a function.</a:t>
            </a:r>
          </a:p>
          <a:p>
            <a:r>
              <a:rPr lang="en-US" altLang="en-US"/>
              <a:t>Imagine you craeted a function.</a:t>
            </a:r>
          </a:p>
          <a:p>
            <a:endParaRPr lang="en-US" altLang="en-US"/>
          </a:p>
          <a:p>
            <a:endParaRPr lang="en-US" altLang="en-US"/>
          </a:p>
          <a:p>
            <a:r>
              <a:rPr lang="en-US" altLang="en-US"/>
              <a:t>Now you want to add some new capabilities to the function.</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4657725" y="3028950"/>
            <a:ext cx="2875915" cy="800100"/>
          </a:xfrm>
          <a:prstGeom prst="rect">
            <a:avLst/>
          </a:prstGeom>
        </p:spPr>
      </p:pic>
      <p:pic>
        <p:nvPicPr>
          <p:cNvPr id="5" name="Picture 4"/>
          <p:cNvPicPr>
            <a:picLocks noChangeAspect="1"/>
          </p:cNvPicPr>
          <p:nvPr/>
        </p:nvPicPr>
        <p:blipFill>
          <a:blip r:embed="rId3"/>
          <a:stretch>
            <a:fillRect/>
          </a:stretch>
        </p:blipFill>
        <p:spPr>
          <a:xfrm>
            <a:off x="4105275" y="5200015"/>
            <a:ext cx="3980815" cy="1076325"/>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DECORATORS.</a:t>
            </a:r>
            <a:endParaRPr lang="en-US"/>
          </a:p>
        </p:txBody>
      </p:sp>
      <p:sp>
        <p:nvSpPr>
          <p:cNvPr id="3" name="Content Placeholder 2"/>
          <p:cNvSpPr>
            <a:spLocks noGrp="1"/>
          </p:cNvSpPr>
          <p:nvPr>
            <p:ph idx="1"/>
          </p:nvPr>
        </p:nvSpPr>
        <p:spPr/>
        <p:txBody>
          <a:bodyPr/>
          <a:lstStyle/>
          <a:p>
            <a:r>
              <a:rPr lang="en-US" altLang="en-US"/>
              <a:t>Now you have 2 options here.</a:t>
            </a:r>
          </a:p>
          <a:p>
            <a:pPr lvl="1"/>
            <a:r>
              <a:rPr lang="en-US" altLang="en-US"/>
              <a:t>Add that extra code to your new function.</a:t>
            </a:r>
          </a:p>
          <a:p>
            <a:pPr lvl="1"/>
            <a:r>
              <a:rPr lang="en-US" altLang="en-US"/>
              <a:t>Create a brand new function that contains the old coed and then add the new code to that.</a:t>
            </a:r>
          </a:p>
          <a:p>
            <a:r>
              <a:rPr lang="en-US" altLang="en-US"/>
              <a:t>But what if you then want to remove that extra “functionality”.</a:t>
            </a:r>
          </a:p>
          <a:p>
            <a:r>
              <a:rPr lang="en-US" altLang="en-US"/>
              <a:t>you would need to delete it manually or make sure to have the old functions.</a:t>
            </a:r>
          </a:p>
          <a:p>
            <a:r>
              <a:rPr lang="en-US" altLang="en-US"/>
              <a:t>Is there a better way ? may be a on/off switch to quickly add this functionality.</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DECORATORS.</a:t>
            </a:r>
            <a:endParaRPr lang="en-US"/>
          </a:p>
        </p:txBody>
      </p:sp>
      <p:sp>
        <p:nvSpPr>
          <p:cNvPr id="3" name="Content Placeholder 2"/>
          <p:cNvSpPr>
            <a:spLocks noGrp="1"/>
          </p:cNvSpPr>
          <p:nvPr>
            <p:ph idx="1"/>
          </p:nvPr>
        </p:nvSpPr>
        <p:spPr/>
        <p:txBody>
          <a:bodyPr/>
          <a:lstStyle/>
          <a:p>
            <a:r>
              <a:rPr lang="en-US" altLang="en-US"/>
              <a:t>Python has “decorators” tha allow you to tack on extra functionality to an already existing function.</a:t>
            </a:r>
          </a:p>
          <a:p>
            <a:r>
              <a:rPr lang="en-US" altLang="en-US"/>
              <a:t>They use the “@” operator and  are then placed on top of the original function.</a:t>
            </a:r>
          </a:p>
          <a:p>
            <a:r>
              <a:rPr lang="en-US" altLang="en-US"/>
              <a:t>So you can easily add on extra functionality with a decorator.</a:t>
            </a:r>
          </a:p>
          <a:p>
            <a:endParaRPr lang="en-US" altLang="en-US"/>
          </a:p>
        </p:txBody>
      </p:sp>
      <p:pic>
        <p:nvPicPr>
          <p:cNvPr id="4" name="Picture 3"/>
          <p:cNvPicPr>
            <a:picLocks noChangeAspect="1"/>
          </p:cNvPicPr>
          <p:nvPr/>
        </p:nvPicPr>
        <p:blipFill>
          <a:blip r:embed="rId2"/>
          <a:stretch>
            <a:fillRect/>
          </a:stretch>
        </p:blipFill>
        <p:spPr>
          <a:xfrm>
            <a:off x="4810125" y="4692015"/>
            <a:ext cx="2571115" cy="1181100"/>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FROZENSET.</a:t>
            </a:r>
          </a:p>
        </p:txBody>
      </p:sp>
      <p:sp>
        <p:nvSpPr>
          <p:cNvPr id="3" name="Content Placeholder 2"/>
          <p:cNvSpPr>
            <a:spLocks noGrp="1"/>
          </p:cNvSpPr>
          <p:nvPr>
            <p:ph idx="1"/>
          </p:nvPr>
        </p:nvSpPr>
        <p:spPr>
          <a:xfrm>
            <a:off x="838200" y="1839595"/>
            <a:ext cx="10515600" cy="4351338"/>
          </a:xfrm>
        </p:spPr>
        <p:txBody>
          <a:bodyPr>
            <a:noAutofit/>
          </a:bodyPr>
          <a:lstStyle/>
          <a:p>
            <a:r>
              <a:rPr lang="en-US" altLang="en-US"/>
              <a:t>Frozen set is just an immutable version of python set.</a:t>
            </a:r>
          </a:p>
          <a:p>
            <a:r>
              <a:rPr lang="en-US" altLang="en-US"/>
              <a:t>While elements of a set can be modified at any time, elements of a frozen set remains the same after creation.</a:t>
            </a:r>
          </a:p>
          <a:p>
            <a:r>
              <a:rPr lang="en-US" altLang="en-US"/>
              <a:t>Due to this, frozen set can be used as a key in dictionary or as element of another set.</a:t>
            </a:r>
          </a:p>
          <a:p>
            <a:r>
              <a:rPr lang="en-US" altLang="en-US"/>
              <a:t>The frozenset() is a built-in function in python which takes an iterable object as input and makes them immutable.</a:t>
            </a:r>
          </a:p>
          <a:p>
            <a:r>
              <a:rPr lang="en-US" altLang="en-US"/>
              <a:t>Simple it freezes the iterable objects and maken them unchangeable.</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FROZENSET.</a:t>
            </a:r>
            <a:endParaRPr lang="en-US"/>
          </a:p>
        </p:txBody>
      </p:sp>
      <p:sp>
        <p:nvSpPr>
          <p:cNvPr id="3" name="Content Placeholder 2"/>
          <p:cNvSpPr>
            <a:spLocks noGrp="1"/>
          </p:cNvSpPr>
          <p:nvPr>
            <p:ph idx="1"/>
          </p:nvPr>
        </p:nvSpPr>
        <p:spPr/>
        <p:txBody>
          <a:bodyPr/>
          <a:lstStyle/>
          <a:p>
            <a:r>
              <a:rPr lang="en-US" altLang="en-US"/>
              <a:t>Syntax : </a:t>
            </a:r>
          </a:p>
          <a:p>
            <a:r>
              <a:rPr lang="en-US" altLang="en-US"/>
              <a:t>iterable can be a list, tuple, set, etc.</a:t>
            </a:r>
          </a:p>
          <a:p>
            <a:endParaRPr lang="en-US" altLang="en-US"/>
          </a:p>
        </p:txBody>
      </p:sp>
      <p:pic>
        <p:nvPicPr>
          <p:cNvPr id="4" name="Picture 3"/>
          <p:cNvPicPr>
            <a:picLocks noChangeAspect="1"/>
          </p:cNvPicPr>
          <p:nvPr/>
        </p:nvPicPr>
        <p:blipFill>
          <a:blip r:embed="rId2"/>
          <a:stretch>
            <a:fillRect/>
          </a:stretch>
        </p:blipFill>
        <p:spPr>
          <a:xfrm>
            <a:off x="3004185" y="1912620"/>
            <a:ext cx="2276475" cy="352425"/>
          </a:xfrm>
          <a:prstGeom prst="rect">
            <a:avLst/>
          </a:prstGeom>
        </p:spPr>
      </p:pic>
      <p:pic>
        <p:nvPicPr>
          <p:cNvPr id="5" name="Picture 4"/>
          <p:cNvPicPr>
            <a:picLocks noChangeAspect="1"/>
          </p:cNvPicPr>
          <p:nvPr/>
        </p:nvPicPr>
        <p:blipFill>
          <a:blip r:embed="rId3"/>
          <a:stretch>
            <a:fillRect/>
          </a:stretch>
        </p:blipFill>
        <p:spPr>
          <a:xfrm>
            <a:off x="4514850" y="3057525"/>
            <a:ext cx="3161665" cy="742950"/>
          </a:xfrm>
          <a:prstGeom prst="rect">
            <a:avLst/>
          </a:prstGeom>
        </p:spPr>
      </p:pic>
      <p:pic>
        <p:nvPicPr>
          <p:cNvPr id="6" name="Picture 5"/>
          <p:cNvPicPr>
            <a:picLocks noChangeAspect="1"/>
          </p:cNvPicPr>
          <p:nvPr/>
        </p:nvPicPr>
        <p:blipFill>
          <a:blip r:embed="rId4"/>
          <a:stretch>
            <a:fillRect/>
          </a:stretch>
        </p:blipFill>
        <p:spPr>
          <a:xfrm>
            <a:off x="4505325" y="4554220"/>
            <a:ext cx="3180715" cy="771525"/>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REGULAR EXPRESSIONS - SPLIT.</a:t>
            </a:r>
          </a:p>
        </p:txBody>
      </p:sp>
      <p:sp>
        <p:nvSpPr>
          <p:cNvPr id="3" name="Content Placeholder 2"/>
          <p:cNvSpPr>
            <a:spLocks noGrp="1"/>
          </p:cNvSpPr>
          <p:nvPr>
            <p:ph idx="1"/>
          </p:nvPr>
        </p:nvSpPr>
        <p:spPr/>
        <p:txBody>
          <a:bodyPr>
            <a:noAutofit/>
          </a:bodyPr>
          <a:lstStyle/>
          <a:p>
            <a:r>
              <a:rPr lang="en-US" altLang="en-US"/>
              <a:t>split() method returns a list of strings after breaking the given string by the specified separator.</a:t>
            </a:r>
          </a:p>
          <a:p>
            <a:r>
              <a:rPr lang="en-US" altLang="en-US"/>
              <a:t>If it is not provided then any white space is a seperator.</a:t>
            </a:r>
          </a:p>
          <a:p>
            <a:r>
              <a:rPr lang="en-US" altLang="en-US"/>
              <a:t>Syntax :</a:t>
            </a:r>
          </a:p>
          <a:p>
            <a:r>
              <a:rPr lang="en-US" altLang="en-US"/>
              <a:t>Separator : Optional, specifies the separator to use when splitting.</a:t>
            </a:r>
          </a:p>
          <a:p>
            <a:r>
              <a:rPr lang="en-US" altLang="en-US"/>
              <a:t>Maxsplit : Optional, specifies how many time the splits should happen.</a:t>
            </a:r>
          </a:p>
          <a:p>
            <a:pPr marL="0" indent="0">
              <a:buNone/>
            </a:pPr>
            <a:endParaRPr lang="en-US" altLang="en-US"/>
          </a:p>
        </p:txBody>
      </p:sp>
      <p:pic>
        <p:nvPicPr>
          <p:cNvPr id="4" name="Picture 3"/>
          <p:cNvPicPr>
            <a:picLocks noChangeAspect="1"/>
          </p:cNvPicPr>
          <p:nvPr/>
        </p:nvPicPr>
        <p:blipFill>
          <a:blip r:embed="rId2"/>
          <a:stretch>
            <a:fillRect/>
          </a:stretch>
        </p:blipFill>
        <p:spPr>
          <a:xfrm>
            <a:off x="3288665" y="3233420"/>
            <a:ext cx="3818890" cy="3905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4400" b="1" strike="noStrike" spc="-1">
                <a:solidFill>
                  <a:srgbClr val="000000"/>
                </a:solidFill>
                <a:latin typeface="Calibri Light"/>
                <a:ea typeface="DejaVu Sans" panose="020B0603030804020204"/>
              </a:rPr>
              <a:t>SLICING.</a:t>
            </a:r>
            <a:endParaRPr lang="en-IN" sz="4400" b="0" strike="noStrike" spc="-1">
              <a:latin typeface="Arial"/>
            </a:endParaRPr>
          </a:p>
        </p:txBody>
      </p:sp>
      <p:sp>
        <p:nvSpPr>
          <p:cNvPr id="278"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Slicing allows you to grab a sub-section of multiple characters, a “slice” of a string.</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This has the following syntax:</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[start:stop:step]</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Start with a numerical index for the slice start.</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Stop is the index you will go up to.</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Step is the size of the “jump” you take.</a:t>
            </a:r>
            <a:endParaRPr lang="en-IN" sz="2800" b="0" strike="noStrike" spc="-1">
              <a:latin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 - SPLIT.</a:t>
            </a:r>
            <a:endParaRPr lang="en-US"/>
          </a:p>
        </p:txBody>
      </p:sp>
      <p:sp>
        <p:nvSpPr>
          <p:cNvPr id="3" name="Content Placeholder 2"/>
          <p:cNvSpPr>
            <a:spLocks noGrp="1"/>
          </p:cNvSpPr>
          <p:nvPr>
            <p:ph idx="1"/>
          </p:nvPr>
        </p:nvSpPr>
        <p:spPr/>
        <p:txBody>
          <a:bodyPr/>
          <a:lstStyle/>
          <a:p>
            <a:endParaRPr lang="en-US" altLang="en-US"/>
          </a:p>
          <a:p>
            <a:endParaRPr lang="en-US" altLang="en-US"/>
          </a:p>
          <a:p>
            <a:endParaRPr lang="en-US" altLang="en-US"/>
          </a:p>
          <a:p>
            <a:r>
              <a:rPr lang="en-US" altLang="en-US"/>
              <a:t>When maxsplit is specified, the list will contain the specified number of elements plus one.</a:t>
            </a:r>
          </a:p>
        </p:txBody>
      </p:sp>
      <p:pic>
        <p:nvPicPr>
          <p:cNvPr id="5" name="Picture 4"/>
          <p:cNvPicPr>
            <a:picLocks noChangeAspect="1"/>
          </p:cNvPicPr>
          <p:nvPr/>
        </p:nvPicPr>
        <p:blipFill>
          <a:blip r:embed="rId2"/>
          <a:stretch>
            <a:fillRect/>
          </a:stretch>
        </p:blipFill>
        <p:spPr>
          <a:xfrm>
            <a:off x="370205" y="2249805"/>
            <a:ext cx="2818765" cy="762000"/>
          </a:xfrm>
          <a:prstGeom prst="rect">
            <a:avLst/>
          </a:prstGeom>
        </p:spPr>
      </p:pic>
      <p:pic>
        <p:nvPicPr>
          <p:cNvPr id="6" name="Picture 5"/>
          <p:cNvPicPr>
            <a:picLocks noChangeAspect="1"/>
          </p:cNvPicPr>
          <p:nvPr/>
        </p:nvPicPr>
        <p:blipFill>
          <a:blip r:embed="rId3"/>
          <a:stretch>
            <a:fillRect/>
          </a:stretch>
        </p:blipFill>
        <p:spPr>
          <a:xfrm>
            <a:off x="3369945" y="2249805"/>
            <a:ext cx="3056890" cy="781050"/>
          </a:xfrm>
          <a:prstGeom prst="rect">
            <a:avLst/>
          </a:prstGeom>
        </p:spPr>
      </p:pic>
      <p:pic>
        <p:nvPicPr>
          <p:cNvPr id="7" name="Picture 6"/>
          <p:cNvPicPr>
            <a:picLocks noChangeAspect="1"/>
          </p:cNvPicPr>
          <p:nvPr/>
        </p:nvPicPr>
        <p:blipFill>
          <a:blip r:embed="rId4"/>
          <a:stretch>
            <a:fillRect/>
          </a:stretch>
        </p:blipFill>
        <p:spPr>
          <a:xfrm>
            <a:off x="6517005" y="2249805"/>
            <a:ext cx="2752090" cy="762000"/>
          </a:xfrm>
          <a:prstGeom prst="rect">
            <a:avLst/>
          </a:prstGeom>
        </p:spPr>
      </p:pic>
      <p:pic>
        <p:nvPicPr>
          <p:cNvPr id="8" name="Picture 7"/>
          <p:cNvPicPr>
            <a:picLocks noChangeAspect="1"/>
          </p:cNvPicPr>
          <p:nvPr/>
        </p:nvPicPr>
        <p:blipFill>
          <a:blip r:embed="rId5"/>
          <a:stretch>
            <a:fillRect/>
          </a:stretch>
        </p:blipFill>
        <p:spPr>
          <a:xfrm>
            <a:off x="9358630" y="2259330"/>
            <a:ext cx="2685415" cy="77152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t>WORKING WITH SPECIAL CHARACTERS.</a:t>
            </a:r>
          </a:p>
        </p:txBody>
      </p:sp>
      <p:sp>
        <p:nvSpPr>
          <p:cNvPr id="3" name="Content Placeholder 2"/>
          <p:cNvSpPr>
            <a:spLocks noGrp="1"/>
          </p:cNvSpPr>
          <p:nvPr>
            <p:ph idx="1"/>
          </p:nvPr>
        </p:nvSpPr>
        <p:spPr/>
        <p:txBody>
          <a:bodyPr/>
          <a:lstStyle/>
          <a:p>
            <a:r>
              <a:rPr lang="en-US" altLang="en-US"/>
              <a:t>Python provides a bunch of special characters that you can use to work with python.</a:t>
            </a:r>
          </a:p>
          <a:p>
            <a:endParaRPr lang="en-US" altLang="en-US"/>
          </a:p>
        </p:txBody>
      </p:sp>
      <p:pic>
        <p:nvPicPr>
          <p:cNvPr id="4" name="Picture 3"/>
          <p:cNvPicPr>
            <a:picLocks noChangeAspect="1"/>
          </p:cNvPicPr>
          <p:nvPr/>
        </p:nvPicPr>
        <p:blipFill>
          <a:blip r:embed="rId2"/>
          <a:stretch>
            <a:fillRect/>
          </a:stretch>
        </p:blipFill>
        <p:spPr>
          <a:xfrm>
            <a:off x="2855595" y="2837815"/>
            <a:ext cx="6480810" cy="3119755"/>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sym typeface="+mn-ea"/>
              </a:rPr>
              <a:t>WORKING WITH SPECIAL CHARACTERS.</a:t>
            </a:r>
          </a:p>
        </p:txBody>
      </p:sp>
      <p:pic>
        <p:nvPicPr>
          <p:cNvPr id="4" name="Content Placeholder 3"/>
          <p:cNvPicPr>
            <a:picLocks noGrp="1" noChangeAspect="1"/>
          </p:cNvPicPr>
          <p:nvPr>
            <p:ph idx="1"/>
          </p:nvPr>
        </p:nvPicPr>
        <p:blipFill>
          <a:blip r:embed="rId2"/>
          <a:stretch>
            <a:fillRect/>
          </a:stretch>
        </p:blipFill>
        <p:spPr>
          <a:xfrm>
            <a:off x="2154555" y="2091055"/>
            <a:ext cx="7882890" cy="3432175"/>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WORKING WITH EMAILS IN PYTHON.</a:t>
            </a:r>
          </a:p>
        </p:txBody>
      </p:sp>
      <p:sp>
        <p:nvSpPr>
          <p:cNvPr id="3" name="Content Placeholder 2"/>
          <p:cNvSpPr>
            <a:spLocks noGrp="1"/>
          </p:cNvSpPr>
          <p:nvPr>
            <p:ph idx="1"/>
          </p:nvPr>
        </p:nvSpPr>
        <p:spPr/>
        <p:txBody>
          <a:bodyPr>
            <a:noAutofit/>
          </a:bodyPr>
          <a:lstStyle/>
          <a:p>
            <a:r>
              <a:rPr lang="en-US" altLang="en-US"/>
              <a:t>Simple Mail Transer Protocol (SMTP) is a protocol, which handles sending emails and routing email between mail servers.</a:t>
            </a:r>
          </a:p>
          <a:p>
            <a:r>
              <a:rPr lang="en-US" altLang="en-US"/>
              <a:t>Python provides 'smtplib' module, which defines an smtp client session object that can be used to send email to any internet machine with an SMTP or ESMTP listener daemon.</a:t>
            </a:r>
          </a:p>
          <a:p>
            <a:r>
              <a:rPr lang="en-US" altLang="en-US"/>
              <a:t>syntax :</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2914650" y="4711700"/>
            <a:ext cx="6362065" cy="742950"/>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WORKING WITH EMAILS IN PYTHON.</a:t>
            </a:r>
            <a:endParaRPr lang="en-US"/>
          </a:p>
        </p:txBody>
      </p:sp>
      <p:sp>
        <p:nvSpPr>
          <p:cNvPr id="3" name="Content Placeholder 2"/>
          <p:cNvSpPr>
            <a:spLocks noGrp="1"/>
          </p:cNvSpPr>
          <p:nvPr>
            <p:ph idx="1"/>
          </p:nvPr>
        </p:nvSpPr>
        <p:spPr/>
        <p:txBody>
          <a:bodyPr>
            <a:noAutofit/>
          </a:bodyPr>
          <a:lstStyle/>
          <a:p>
            <a:r>
              <a:rPr lang="en-US" altLang="en-US" sz="2400"/>
              <a:t>Host : Host running your SMTP server. You can specify IP address of the host or a domain name. This is optional argument.</a:t>
            </a:r>
          </a:p>
          <a:p>
            <a:r>
              <a:rPr lang="en-US" altLang="en-US" sz="2400"/>
              <a:t>Port : If you are providing 'host' argument, then you need to specify a port, where SMTP server is listening. Usually this port would be 25.</a:t>
            </a:r>
          </a:p>
          <a:p>
            <a:r>
              <a:rPr lang="en-US" altLang="en-US" sz="2400"/>
              <a:t>Local_hostname : If your smtp server is running on your local machine, then you can specify just 'localhost' as of this option.</a:t>
            </a:r>
          </a:p>
          <a:p>
            <a:r>
              <a:rPr lang="en-US" altLang="en-US" sz="2400"/>
              <a:t>An SMTP object has an instance method called 'sendmail', which is typically used to do the work of mailing a message. It takes 3 parameters.</a:t>
            </a:r>
          </a:p>
          <a:p>
            <a:pPr lvl="1"/>
            <a:r>
              <a:rPr lang="en-US" altLang="en-US" sz="2000"/>
              <a:t>Sender : A string with the address of the sender.</a:t>
            </a:r>
          </a:p>
          <a:p>
            <a:pPr lvl="1"/>
            <a:r>
              <a:rPr lang="en-US" altLang="en-US" sz="2000"/>
              <a:t>Receiver : A list of strings, one for each recipient.</a:t>
            </a:r>
          </a:p>
          <a:p>
            <a:pPr lvl="1"/>
            <a:r>
              <a:rPr lang="en-US" altLang="en-US" sz="2000"/>
              <a:t>Message : A meesage as a string formatted as specified in the various RFCs (Request for Comments).</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WORKING WITH EMAILS IN PYTHON.</a:t>
            </a:r>
            <a:endParaRPr lang="en-US"/>
          </a:p>
        </p:txBody>
      </p:sp>
      <p:pic>
        <p:nvPicPr>
          <p:cNvPr id="4" name="Content Placeholder 3"/>
          <p:cNvPicPr>
            <a:picLocks noGrp="1" noChangeAspect="1"/>
          </p:cNvPicPr>
          <p:nvPr>
            <p:ph idx="1"/>
          </p:nvPr>
        </p:nvPicPr>
        <p:blipFill>
          <a:blip r:embed="rId2"/>
          <a:stretch>
            <a:fillRect/>
          </a:stretch>
        </p:blipFill>
        <p:spPr>
          <a:xfrm>
            <a:off x="1943100" y="1691005"/>
            <a:ext cx="8305800" cy="1990725"/>
          </a:xfrm>
          <a:prstGeom prst="rect">
            <a:avLst/>
          </a:prstGeom>
        </p:spPr>
      </p:pic>
      <p:pic>
        <p:nvPicPr>
          <p:cNvPr id="5" name="Picture 4"/>
          <p:cNvPicPr>
            <a:picLocks noChangeAspect="1"/>
          </p:cNvPicPr>
          <p:nvPr/>
        </p:nvPicPr>
        <p:blipFill>
          <a:blip r:embed="rId3"/>
          <a:stretch>
            <a:fillRect/>
          </a:stretch>
        </p:blipFill>
        <p:spPr>
          <a:xfrm>
            <a:off x="1648460" y="3957955"/>
            <a:ext cx="8895080" cy="2447925"/>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WORKING WITH EMAILS IN PYTHON.</a:t>
            </a:r>
            <a:endParaRPr lang="en-US"/>
          </a:p>
        </p:txBody>
      </p:sp>
      <p:pic>
        <p:nvPicPr>
          <p:cNvPr id="4" name="Content Placeholder 3"/>
          <p:cNvPicPr>
            <a:picLocks noGrp="1" noChangeAspect="1"/>
          </p:cNvPicPr>
          <p:nvPr>
            <p:ph idx="1"/>
          </p:nvPr>
        </p:nvPicPr>
        <p:blipFill>
          <a:blip r:embed="rId2"/>
          <a:stretch>
            <a:fillRect/>
          </a:stretch>
        </p:blipFill>
        <p:spPr>
          <a:xfrm>
            <a:off x="2979420" y="1825625"/>
            <a:ext cx="6232525" cy="4351655"/>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REGULAR EXPRESSIONS.</a:t>
            </a:r>
          </a:p>
        </p:txBody>
      </p:sp>
      <p:sp>
        <p:nvSpPr>
          <p:cNvPr id="3" name="Content Placeholder 2"/>
          <p:cNvSpPr>
            <a:spLocks noGrp="1"/>
          </p:cNvSpPr>
          <p:nvPr>
            <p:ph idx="1"/>
          </p:nvPr>
        </p:nvSpPr>
        <p:spPr/>
        <p:txBody>
          <a:bodyPr/>
          <a:lstStyle/>
          <a:p>
            <a:r>
              <a:rPr lang="en-US" altLang="en-US" sz="2400"/>
              <a:t>A RegEx or Regular Expressions is a sequence of characters that forms a search pattern.</a:t>
            </a:r>
          </a:p>
          <a:p>
            <a:r>
              <a:rPr lang="en-US" altLang="en-US" sz="2400"/>
              <a:t>RegEx is used to check if a string contains the specified search pattern.</a:t>
            </a:r>
          </a:p>
          <a:p>
            <a:r>
              <a:rPr lang="en-US" altLang="en-US" sz="2400"/>
              <a:t>Python has a built-in package called 're' which can be used to work with the regular expressions.</a:t>
            </a:r>
          </a:p>
          <a:p>
            <a:endParaRPr lang="en-US" altLang="en-US" sz="2400"/>
          </a:p>
          <a:p>
            <a:r>
              <a:rPr lang="en-US" altLang="en-US" sz="2400"/>
              <a:t>When you have imported the 're' module, you can start using regular expressions.</a:t>
            </a:r>
          </a:p>
        </p:txBody>
      </p:sp>
      <p:pic>
        <p:nvPicPr>
          <p:cNvPr id="4" name="Picture 3"/>
          <p:cNvPicPr>
            <a:picLocks noChangeAspect="1"/>
          </p:cNvPicPr>
          <p:nvPr/>
        </p:nvPicPr>
        <p:blipFill>
          <a:blip r:embed="rId2"/>
          <a:stretch>
            <a:fillRect/>
          </a:stretch>
        </p:blipFill>
        <p:spPr>
          <a:xfrm>
            <a:off x="5529580" y="4160520"/>
            <a:ext cx="1133475" cy="333375"/>
          </a:xfrm>
          <a:prstGeom prst="rect">
            <a:avLst/>
          </a:prstGeom>
        </p:spPr>
      </p:pic>
      <p:pic>
        <p:nvPicPr>
          <p:cNvPr id="5" name="Picture 4"/>
          <p:cNvPicPr>
            <a:picLocks noChangeAspect="1"/>
          </p:cNvPicPr>
          <p:nvPr/>
        </p:nvPicPr>
        <p:blipFill>
          <a:blip r:embed="rId3"/>
          <a:stretch>
            <a:fillRect/>
          </a:stretch>
        </p:blipFill>
        <p:spPr>
          <a:xfrm>
            <a:off x="4081780" y="5438140"/>
            <a:ext cx="4028440" cy="1085850"/>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The 're' module offers a set of functions that allows us to search a string for a match.</a:t>
            </a:r>
          </a:p>
          <a:p>
            <a:r>
              <a:rPr lang="en-US" altLang="en-US"/>
              <a:t>findall : Returns a list contianing all the matches.</a:t>
            </a:r>
          </a:p>
          <a:p>
            <a:r>
              <a:rPr lang="en-US" altLang="en-US"/>
              <a:t>search : Returns a Match Object if there is a match anywhere in the string.</a:t>
            </a:r>
          </a:p>
          <a:p>
            <a:r>
              <a:rPr lang="en-US" altLang="en-US"/>
              <a:t>split : Returns a list where the string has been split at each match.</a:t>
            </a:r>
          </a:p>
          <a:p>
            <a:r>
              <a:rPr lang="en-US" altLang="en-US"/>
              <a:t>sub : Replaces one or more matches with a string.</a:t>
            </a:r>
          </a:p>
          <a:p>
            <a:endParaRPr lang="en-US" altLang="en-US"/>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Python provides the below meta-characters with a special meaning.</a:t>
            </a:r>
          </a:p>
          <a:p>
            <a:endParaRPr lang="en-US" altLang="en-US"/>
          </a:p>
        </p:txBody>
      </p:sp>
      <p:pic>
        <p:nvPicPr>
          <p:cNvPr id="4" name="Picture 3"/>
          <p:cNvPicPr>
            <a:picLocks noChangeAspect="1"/>
          </p:cNvPicPr>
          <p:nvPr/>
        </p:nvPicPr>
        <p:blipFill>
          <a:blip r:embed="rId2"/>
          <a:stretch>
            <a:fillRect/>
          </a:stretch>
        </p:blipFill>
        <p:spPr>
          <a:xfrm>
            <a:off x="3300730" y="2721610"/>
            <a:ext cx="5590540" cy="3952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DATA TYPE - LISTS.</a:t>
            </a:r>
          </a:p>
        </p:txBody>
      </p:sp>
      <p:sp>
        <p:nvSpPr>
          <p:cNvPr id="3" name="Content Placeholder 2"/>
          <p:cNvSpPr>
            <a:spLocks noGrp="1"/>
          </p:cNvSpPr>
          <p:nvPr>
            <p:ph idx="1"/>
          </p:nvPr>
        </p:nvSpPr>
        <p:spPr>
          <a:xfrm>
            <a:off x="838200" y="1587086"/>
            <a:ext cx="10515600" cy="5105262"/>
          </a:xfrm>
        </p:spPr>
        <p:txBody>
          <a:bodyPr>
            <a:noAutofit/>
          </a:bodyPr>
          <a:lstStyle/>
          <a:p>
            <a:r>
              <a:rPr lang="en-US" sz="1800" dirty="0"/>
              <a:t>List is a collection of items which is ordered and changeable. Allows for duplicate members.</a:t>
            </a:r>
          </a:p>
          <a:p>
            <a:r>
              <a:rPr lang="en-US" sz="1800" dirty="0"/>
              <a:t>In python, lists are written with square brackets.</a:t>
            </a:r>
          </a:p>
          <a:p>
            <a:r>
              <a:rPr lang="en-US" altLang="en-US" sz="1800" dirty="0"/>
              <a:t>Example  :</a:t>
            </a:r>
            <a:r>
              <a:rPr lang="en-US" altLang="en-US" sz="1800" dirty="0" err="1"/>
              <a:t>my_list</a:t>
            </a:r>
            <a:r>
              <a:rPr lang="en-US" altLang="en-US" sz="1800" dirty="0"/>
              <a:t> = ["</a:t>
            </a:r>
            <a:r>
              <a:rPr lang="en-US" altLang="en-US" sz="1800" dirty="0" err="1"/>
              <a:t>one","two","three</a:t>
            </a:r>
            <a:r>
              <a:rPr lang="en-US" altLang="en-US" sz="1800" dirty="0"/>
              <a:t>"]</a:t>
            </a:r>
          </a:p>
          <a:p>
            <a:r>
              <a:rPr lang="en-US" sz="1800" dirty="0"/>
              <a:t>Python has the below built-in methods that you can use with lists.</a:t>
            </a:r>
          </a:p>
          <a:p>
            <a:pPr lvl="1"/>
            <a:r>
              <a:rPr lang="en-US" sz="1600" dirty="0"/>
              <a:t>append() </a:t>
            </a:r>
            <a:r>
              <a:rPr lang="en-US" altLang="en-US" sz="1600" dirty="0"/>
              <a:t>	</a:t>
            </a:r>
            <a:r>
              <a:rPr lang="en-US" sz="1600" dirty="0"/>
              <a:t>: Adds an element at the end of the list</a:t>
            </a:r>
          </a:p>
          <a:p>
            <a:pPr lvl="1"/>
            <a:r>
              <a:rPr lang="en-US" sz="1600" dirty="0"/>
              <a:t>clear() </a:t>
            </a:r>
            <a:r>
              <a:rPr lang="en-US" altLang="en-US" sz="1600" dirty="0"/>
              <a:t>	</a:t>
            </a:r>
            <a:r>
              <a:rPr lang="en-US" sz="1600" dirty="0"/>
              <a:t>: Removes all the elements from the list</a:t>
            </a:r>
          </a:p>
          <a:p>
            <a:pPr lvl="1"/>
            <a:r>
              <a:rPr lang="en-US" sz="1600" dirty="0"/>
              <a:t>copy()</a:t>
            </a:r>
            <a:r>
              <a:rPr lang="en-US" altLang="en-US" sz="1600" dirty="0"/>
              <a:t>	</a:t>
            </a:r>
            <a:r>
              <a:rPr lang="en-US" sz="1600" dirty="0"/>
              <a:t>: Returns a copy of the list</a:t>
            </a:r>
          </a:p>
          <a:p>
            <a:pPr lvl="1"/>
            <a:r>
              <a:rPr lang="en-US" sz="1600" dirty="0"/>
              <a:t>count()	: Returns the number of elements with the specified value</a:t>
            </a:r>
          </a:p>
          <a:p>
            <a:pPr lvl="1"/>
            <a:r>
              <a:rPr lang="en-US" sz="1600" dirty="0"/>
              <a:t>extend()</a:t>
            </a:r>
            <a:r>
              <a:rPr lang="en-US" altLang="en-US" sz="1600" dirty="0"/>
              <a:t>	</a:t>
            </a:r>
            <a:r>
              <a:rPr lang="en-US" sz="1600" dirty="0"/>
              <a:t>: Add the elements of a list (or any </a:t>
            </a:r>
            <a:r>
              <a:rPr lang="en-US" sz="1600" dirty="0" err="1"/>
              <a:t>iterable</a:t>
            </a:r>
            <a:r>
              <a:rPr lang="en-US" sz="1600" dirty="0"/>
              <a:t>), to the end of the current list</a:t>
            </a:r>
          </a:p>
          <a:p>
            <a:pPr lvl="1"/>
            <a:r>
              <a:rPr lang="en-US" sz="1600" dirty="0"/>
              <a:t>index()	: Returns the index of the first element with the specified value</a:t>
            </a:r>
          </a:p>
          <a:p>
            <a:pPr lvl="1"/>
            <a:r>
              <a:rPr lang="en-US" sz="1600" dirty="0"/>
              <a:t>insert()	: Adds an element at the specified position</a:t>
            </a:r>
          </a:p>
          <a:p>
            <a:pPr lvl="1"/>
            <a:r>
              <a:rPr lang="en-US" sz="1600" dirty="0"/>
              <a:t>pop()	: Removes the element at the specified position</a:t>
            </a:r>
          </a:p>
          <a:p>
            <a:pPr lvl="1"/>
            <a:r>
              <a:rPr lang="en-US" sz="1600" dirty="0"/>
              <a:t>remove() </a:t>
            </a:r>
            <a:r>
              <a:rPr lang="en-US" altLang="en-US" sz="1600" dirty="0"/>
              <a:t>	</a:t>
            </a:r>
            <a:r>
              <a:rPr lang="en-US" sz="1600" dirty="0"/>
              <a:t>: Removes the item with the specified value</a:t>
            </a:r>
          </a:p>
          <a:p>
            <a:pPr lvl="1"/>
            <a:r>
              <a:rPr lang="en-US" sz="1600" dirty="0"/>
              <a:t>reverse() </a:t>
            </a:r>
            <a:r>
              <a:rPr lang="en-US" altLang="en-US" sz="1600" dirty="0"/>
              <a:t>	</a:t>
            </a:r>
            <a:r>
              <a:rPr lang="en-US" sz="1600" dirty="0"/>
              <a:t>: Reverses the order of the list</a:t>
            </a:r>
          </a:p>
          <a:p>
            <a:pPr lvl="1"/>
            <a:r>
              <a:rPr lang="en-US" sz="1600" dirty="0"/>
              <a:t>sort() </a:t>
            </a:r>
            <a:r>
              <a:rPr lang="en-US" altLang="en-US" sz="1600" dirty="0"/>
              <a:t>	</a:t>
            </a:r>
            <a:r>
              <a:rPr lang="en-US" sz="1600" dirty="0"/>
              <a:t>: Sorts the list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Findall() : Returns a list containing all the matches.</a:t>
            </a:r>
          </a:p>
          <a:p>
            <a:endParaRPr lang="en-US" altLang="en-US"/>
          </a:p>
          <a:p>
            <a:endParaRPr lang="en-US" altLang="en-US"/>
          </a:p>
          <a:p>
            <a:endParaRPr lang="en-US" altLang="en-US"/>
          </a:p>
          <a:p>
            <a:r>
              <a:rPr lang="en-US" altLang="en-US"/>
              <a:t>The list will contains the matches in the order they are found.</a:t>
            </a:r>
          </a:p>
          <a:p>
            <a:r>
              <a:rPr lang="en-US" altLang="en-US"/>
              <a:t>If no matches are found, an empty list will be returned.</a:t>
            </a:r>
          </a:p>
        </p:txBody>
      </p:sp>
      <p:pic>
        <p:nvPicPr>
          <p:cNvPr id="4" name="Picture 3"/>
          <p:cNvPicPr>
            <a:picLocks noChangeAspect="1"/>
          </p:cNvPicPr>
          <p:nvPr/>
        </p:nvPicPr>
        <p:blipFill>
          <a:blip r:embed="rId2"/>
          <a:stretch>
            <a:fillRect/>
          </a:stretch>
        </p:blipFill>
        <p:spPr>
          <a:xfrm>
            <a:off x="4381500" y="2477135"/>
            <a:ext cx="3428365" cy="1076325"/>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Search() : Searches the string for a match and returns a Match Object if there is a match.</a:t>
            </a:r>
          </a:p>
          <a:p>
            <a:r>
              <a:rPr lang="en-US" altLang="en-US"/>
              <a:t>If there is more than one match, only the first occurence of the match will be returned.</a:t>
            </a:r>
          </a:p>
          <a:p>
            <a:endParaRPr lang="en-US" altLang="en-US"/>
          </a:p>
          <a:p>
            <a:endParaRPr lang="en-US" altLang="en-US"/>
          </a:p>
          <a:p>
            <a:endParaRPr lang="en-US" altLang="en-US"/>
          </a:p>
          <a:p>
            <a:r>
              <a:rPr lang="en-US" altLang="en-US"/>
              <a:t>If there is no match, the value 'none' is returned.</a:t>
            </a:r>
          </a:p>
          <a:p>
            <a:endParaRPr lang="en-US" altLang="en-US"/>
          </a:p>
        </p:txBody>
      </p:sp>
      <p:pic>
        <p:nvPicPr>
          <p:cNvPr id="4" name="Picture 3"/>
          <p:cNvPicPr>
            <a:picLocks noChangeAspect="1"/>
          </p:cNvPicPr>
          <p:nvPr/>
        </p:nvPicPr>
        <p:blipFill>
          <a:blip r:embed="rId2"/>
          <a:stretch>
            <a:fillRect/>
          </a:stretch>
        </p:blipFill>
        <p:spPr>
          <a:xfrm>
            <a:off x="4415155" y="3751580"/>
            <a:ext cx="3361690" cy="1123950"/>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Split() : Returns a list where the string has been split at each match.</a:t>
            </a:r>
          </a:p>
        </p:txBody>
      </p:sp>
      <p:pic>
        <p:nvPicPr>
          <p:cNvPr id="4" name="Picture 3"/>
          <p:cNvPicPr>
            <a:picLocks noChangeAspect="1"/>
          </p:cNvPicPr>
          <p:nvPr/>
        </p:nvPicPr>
        <p:blipFill>
          <a:blip r:embed="rId2"/>
          <a:stretch>
            <a:fillRect/>
          </a:stretch>
        </p:blipFill>
        <p:spPr>
          <a:xfrm>
            <a:off x="4324985" y="2900680"/>
            <a:ext cx="3542665" cy="1057275"/>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Sub() : Replaces the matches with the text of your choice.</a:t>
            </a:r>
          </a:p>
          <a:p>
            <a:endParaRPr lang="en-US" altLang="en-US"/>
          </a:p>
          <a:p>
            <a:endParaRPr lang="en-US" altLang="en-US"/>
          </a:p>
          <a:p>
            <a:r>
              <a:rPr lang="en-US" altLang="en-US"/>
              <a:t>You can control the number of replacements by specifying the “count” parameter.</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4348480" y="2572385"/>
            <a:ext cx="3495040" cy="971550"/>
          </a:xfrm>
          <a:prstGeom prst="rect">
            <a:avLst/>
          </a:prstGeom>
        </p:spPr>
      </p:pic>
      <p:pic>
        <p:nvPicPr>
          <p:cNvPr id="5" name="Picture 4"/>
          <p:cNvPicPr>
            <a:picLocks noChangeAspect="1"/>
          </p:cNvPicPr>
          <p:nvPr/>
        </p:nvPicPr>
        <p:blipFill>
          <a:blip r:embed="rId3"/>
          <a:stretch>
            <a:fillRect/>
          </a:stretch>
        </p:blipFill>
        <p:spPr>
          <a:xfrm>
            <a:off x="4348480" y="4777740"/>
            <a:ext cx="3361690" cy="952500"/>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sz="2400"/>
              <a:t>Match Object : A Match Object is an object containing information about the search and the result.</a:t>
            </a:r>
          </a:p>
          <a:p>
            <a:endParaRPr lang="en-US" altLang="en-US" sz="2400"/>
          </a:p>
          <a:p>
            <a:endParaRPr lang="en-US" altLang="en-US" sz="2400"/>
          </a:p>
          <a:p>
            <a:r>
              <a:rPr lang="en-US" altLang="en-US" sz="2400"/>
              <a:t>The Match Object has properties and methods used to retrieve information about the search and the result.</a:t>
            </a:r>
          </a:p>
          <a:p>
            <a:r>
              <a:rPr lang="en-US" altLang="en-US" sz="2400"/>
              <a:t>.span() : Returns a tuple containing the start and end positiong of the match.</a:t>
            </a:r>
          </a:p>
          <a:p>
            <a:r>
              <a:rPr lang="en-US" altLang="en-US" sz="2400"/>
              <a:t>.string : Returns a string passed into the function.</a:t>
            </a:r>
          </a:p>
          <a:p>
            <a:r>
              <a:rPr lang="en-US" altLang="en-US" sz="2400"/>
              <a:t>.group() : Returns the part of the string where there was a match.</a:t>
            </a:r>
          </a:p>
          <a:p>
            <a:endParaRPr lang="en-US" altLang="en-US" sz="2400"/>
          </a:p>
        </p:txBody>
      </p:sp>
      <p:pic>
        <p:nvPicPr>
          <p:cNvPr id="4" name="Picture 3"/>
          <p:cNvPicPr>
            <a:picLocks noChangeAspect="1"/>
          </p:cNvPicPr>
          <p:nvPr/>
        </p:nvPicPr>
        <p:blipFill>
          <a:blip r:embed="rId2"/>
          <a:stretch>
            <a:fillRect/>
          </a:stretch>
        </p:blipFill>
        <p:spPr>
          <a:xfrm>
            <a:off x="4358005" y="2571750"/>
            <a:ext cx="3475990" cy="94297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endParaRPr lang="en-US" altLang="en-US"/>
          </a:p>
          <a:p>
            <a:endParaRPr lang="en-US" altLang="en-US"/>
          </a:p>
          <a:p>
            <a:endParaRPr lang="en-US" altLang="en-US"/>
          </a:p>
          <a:p>
            <a:endParaRPr lang="en-US" altLang="en-US"/>
          </a:p>
          <a:p>
            <a:r>
              <a:rPr lang="en-US" altLang="en-US"/>
              <a:t>If there is no match, the value 'none' will be returned, instead of the Match Object.</a:t>
            </a:r>
          </a:p>
        </p:txBody>
      </p:sp>
      <p:pic>
        <p:nvPicPr>
          <p:cNvPr id="8" name="Picture 7"/>
          <p:cNvPicPr>
            <a:picLocks noChangeAspect="1"/>
          </p:cNvPicPr>
          <p:nvPr/>
        </p:nvPicPr>
        <p:blipFill>
          <a:blip r:embed="rId2"/>
          <a:stretch>
            <a:fillRect/>
          </a:stretch>
        </p:blipFill>
        <p:spPr>
          <a:xfrm>
            <a:off x="838200" y="2253615"/>
            <a:ext cx="3504565" cy="923925"/>
          </a:xfrm>
          <a:prstGeom prst="rect">
            <a:avLst/>
          </a:prstGeom>
        </p:spPr>
      </p:pic>
      <p:pic>
        <p:nvPicPr>
          <p:cNvPr id="9" name="Picture 8"/>
          <p:cNvPicPr>
            <a:picLocks noChangeAspect="1"/>
          </p:cNvPicPr>
          <p:nvPr/>
        </p:nvPicPr>
        <p:blipFill>
          <a:blip r:embed="rId3"/>
          <a:stretch>
            <a:fillRect/>
          </a:stretch>
        </p:blipFill>
        <p:spPr>
          <a:xfrm>
            <a:off x="4695190" y="2253615"/>
            <a:ext cx="3456940" cy="1009650"/>
          </a:xfrm>
          <a:prstGeom prst="rect">
            <a:avLst/>
          </a:prstGeom>
        </p:spPr>
      </p:pic>
      <p:pic>
        <p:nvPicPr>
          <p:cNvPr id="10" name="Picture 9"/>
          <p:cNvPicPr>
            <a:picLocks noChangeAspect="1"/>
          </p:cNvPicPr>
          <p:nvPr/>
        </p:nvPicPr>
        <p:blipFill>
          <a:blip r:embed="rId4"/>
          <a:stretch>
            <a:fillRect/>
          </a:stretch>
        </p:blipFill>
        <p:spPr>
          <a:xfrm>
            <a:off x="8511540" y="2244090"/>
            <a:ext cx="3409315" cy="1028700"/>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REGULAR EXPRESSIONS.</a:t>
            </a:r>
            <a:endParaRPr lang="en-US"/>
          </a:p>
        </p:txBody>
      </p:sp>
      <p:sp>
        <p:nvSpPr>
          <p:cNvPr id="3" name="Content Placeholder 2"/>
          <p:cNvSpPr>
            <a:spLocks noGrp="1"/>
          </p:cNvSpPr>
          <p:nvPr>
            <p:ph idx="1"/>
          </p:nvPr>
        </p:nvSpPr>
        <p:spPr/>
        <p:txBody>
          <a:bodyPr/>
          <a:lstStyle/>
          <a:p>
            <a:r>
              <a:rPr lang="en-US" altLang="en-US"/>
              <a:t>Special sequences : A special sequence is a “\” followed by one of the following characters in the list and has a special meaning.</a:t>
            </a:r>
          </a:p>
        </p:txBody>
      </p:sp>
      <p:pic>
        <p:nvPicPr>
          <p:cNvPr id="4" name="Picture 3"/>
          <p:cNvPicPr>
            <a:picLocks noChangeAspect="1"/>
          </p:cNvPicPr>
          <p:nvPr/>
        </p:nvPicPr>
        <p:blipFill>
          <a:blip r:embed="rId2"/>
          <a:stretch>
            <a:fillRect/>
          </a:stretch>
        </p:blipFill>
        <p:spPr>
          <a:xfrm>
            <a:off x="4732655" y="2877820"/>
            <a:ext cx="4267200" cy="3640455"/>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THREADS IN PYTHON.</a:t>
            </a:r>
          </a:p>
        </p:txBody>
      </p:sp>
      <p:sp>
        <p:nvSpPr>
          <p:cNvPr id="3" name="Content Placeholder 2"/>
          <p:cNvSpPr>
            <a:spLocks noGrp="1"/>
          </p:cNvSpPr>
          <p:nvPr>
            <p:ph idx="1"/>
          </p:nvPr>
        </p:nvSpPr>
        <p:spPr/>
        <p:txBody>
          <a:bodyPr>
            <a:noAutofit/>
          </a:bodyPr>
          <a:lstStyle/>
          <a:p>
            <a:r>
              <a:rPr lang="en-US" altLang="en-US" sz="2400"/>
              <a:t>Threading in python is used to run multiple threads (tasks, function calls) at the same time.</a:t>
            </a:r>
          </a:p>
          <a:p>
            <a:r>
              <a:rPr lang="en-US" altLang="en-US" sz="2400"/>
              <a:t>Python threads are used in cases where the execution of a task involves some waiting.</a:t>
            </a:r>
          </a:p>
          <a:p>
            <a:r>
              <a:rPr lang="en-US" altLang="en-US" sz="2400"/>
              <a:t>One example would be interaction with a service hosted on another computer such as webserver.</a:t>
            </a:r>
          </a:p>
          <a:p>
            <a:r>
              <a:rPr lang="en-US" altLang="en-US" sz="2400"/>
              <a:t>Running several threads is similar to running several diferent programs concurrently but with the following benefits.</a:t>
            </a:r>
          </a:p>
          <a:p>
            <a:pPr lvl="1"/>
            <a:r>
              <a:rPr lang="en-US" altLang="en-US" sz="2000"/>
              <a:t>Multiple threads within a process share the same data space with the same thread and can therefore share information or communicate with each other more easily than if they were seperate processes.</a:t>
            </a:r>
          </a:p>
          <a:p>
            <a:pPr lvl="1"/>
            <a:r>
              <a:rPr lang="en-US" altLang="en-US" sz="2000"/>
              <a:t>Threads are sometimes called light-weight processes and they do not require much memory overhead, they are cheaper than processes.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THREADS IN PYTHON.</a:t>
            </a:r>
            <a:endParaRPr lang="en-US"/>
          </a:p>
        </p:txBody>
      </p:sp>
      <p:sp>
        <p:nvSpPr>
          <p:cNvPr id="3" name="Content Placeholder 2"/>
          <p:cNvSpPr>
            <a:spLocks noGrp="1"/>
          </p:cNvSpPr>
          <p:nvPr>
            <p:ph idx="1"/>
          </p:nvPr>
        </p:nvSpPr>
        <p:spPr/>
        <p:txBody>
          <a:bodyPr>
            <a:noAutofit/>
          </a:bodyPr>
          <a:lstStyle/>
          <a:p>
            <a:r>
              <a:rPr lang="en-US" altLang="en-US" sz="3600"/>
              <a:t>A thread has a beginning, an execution sequence and a conclusion.</a:t>
            </a:r>
          </a:p>
          <a:p>
            <a:r>
              <a:rPr lang="en-US" altLang="en-US" sz="3600"/>
              <a:t>It has an execution pointer that keeps track of where within its context it is currently running.</a:t>
            </a:r>
          </a:p>
          <a:p>
            <a:pPr lvl="1"/>
            <a:r>
              <a:rPr lang="en-US" altLang="en-US" sz="3200"/>
              <a:t>It can be pre-empted (interuppted).</a:t>
            </a:r>
          </a:p>
          <a:p>
            <a:pPr lvl="1"/>
            <a:r>
              <a:rPr lang="en-US" altLang="en-US" sz="3200"/>
              <a:t>It can temporarily be put on hold (also known as sleeping) while other threads are running - this is called yielding.</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STARTING A NEW THREAD.</a:t>
            </a:r>
          </a:p>
        </p:txBody>
      </p:sp>
      <p:sp>
        <p:nvSpPr>
          <p:cNvPr id="3" name="Content Placeholder 2"/>
          <p:cNvSpPr>
            <a:spLocks noGrp="1"/>
          </p:cNvSpPr>
          <p:nvPr>
            <p:ph idx="1"/>
          </p:nvPr>
        </p:nvSpPr>
        <p:spPr/>
        <p:txBody>
          <a:bodyPr>
            <a:noAutofit/>
          </a:bodyPr>
          <a:lstStyle/>
          <a:p>
            <a:r>
              <a:rPr lang="en-US" altLang="en-US"/>
              <a:t>To spawn another thread, you need to call following method available in “thread” module.</a:t>
            </a:r>
          </a:p>
          <a:p>
            <a:endParaRPr lang="en-US" altLang="en-US"/>
          </a:p>
          <a:p>
            <a:r>
              <a:rPr lang="en-US" altLang="en-US"/>
              <a:t>This method call enables fast and efficient way to create new threads in both linux and windows.</a:t>
            </a:r>
          </a:p>
          <a:p>
            <a:r>
              <a:rPr lang="en-US" altLang="en-US"/>
              <a:t>The method call returns immediately and the child thread starts and call function with the passed list of args. When function returns, the thread terminates.</a:t>
            </a:r>
          </a:p>
          <a:p>
            <a:r>
              <a:rPr lang="en-US" altLang="en-US"/>
              <a:t>Here, args is a tuple of arguments, use an empty tuple to call function without passing any arguments. kwargs is an optional dictionary of keyword arguments.</a:t>
            </a:r>
          </a:p>
          <a:p>
            <a:endParaRPr lang="en-US" altLang="en-US"/>
          </a:p>
        </p:txBody>
      </p:sp>
      <p:pic>
        <p:nvPicPr>
          <p:cNvPr id="4" name="Picture 3"/>
          <p:cNvPicPr>
            <a:picLocks noChangeAspect="1"/>
          </p:cNvPicPr>
          <p:nvPr/>
        </p:nvPicPr>
        <p:blipFill>
          <a:blip r:embed="rId2"/>
          <a:stretch>
            <a:fillRect/>
          </a:stretch>
        </p:blipFill>
        <p:spPr>
          <a:xfrm>
            <a:off x="3272155" y="2715895"/>
            <a:ext cx="5647690" cy="457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DATA TYPE - TUPLES.</a:t>
            </a:r>
          </a:p>
        </p:txBody>
      </p:sp>
      <p:sp>
        <p:nvSpPr>
          <p:cNvPr id="3" name="Content Placeholder 2"/>
          <p:cNvSpPr>
            <a:spLocks noGrp="1"/>
          </p:cNvSpPr>
          <p:nvPr>
            <p:ph idx="1"/>
          </p:nvPr>
        </p:nvSpPr>
        <p:spPr/>
        <p:txBody>
          <a:bodyPr>
            <a:noAutofit/>
          </a:bodyPr>
          <a:lstStyle/>
          <a:p>
            <a:r>
              <a:rPr lang="en-US" sz="2400" dirty="0"/>
              <a:t>A tuple is a collection that is ordered and unchangeable.</a:t>
            </a:r>
          </a:p>
          <a:p>
            <a:r>
              <a:rPr lang="en-US" sz="2400" dirty="0"/>
              <a:t>In python, tuples are written with round brackets.</a:t>
            </a:r>
          </a:p>
          <a:p>
            <a:r>
              <a:rPr lang="en-US" altLang="en-US" sz="2400" dirty="0"/>
              <a:t>Example : </a:t>
            </a:r>
            <a:r>
              <a:rPr lang="en-US" sz="2400" dirty="0" err="1"/>
              <a:t>my_tuple</a:t>
            </a:r>
            <a:r>
              <a:rPr lang="en-US" sz="2400" dirty="0"/>
              <a:t> = ("</a:t>
            </a:r>
            <a:r>
              <a:rPr lang="en-US" sz="2400" dirty="0" err="1"/>
              <a:t>one","two","three</a:t>
            </a:r>
            <a:r>
              <a:rPr lang="en-US" sz="2400" dirty="0"/>
              <a:t>")</a:t>
            </a:r>
          </a:p>
          <a:p>
            <a:r>
              <a:rPr lang="en-US" sz="2400" dirty="0"/>
              <a:t>Once a tuple is created, you cannot change its values. Tuples are immutable or unchangeable. But there is a workaround for this.</a:t>
            </a:r>
          </a:p>
          <a:p>
            <a:r>
              <a:rPr lang="en-US" sz="2400" dirty="0"/>
              <a:t>You can convert the tuple to a list, change the value and change it back to a tuple.</a:t>
            </a:r>
          </a:p>
          <a:p>
            <a:r>
              <a:rPr lang="en-US" sz="2400" dirty="0"/>
              <a:t>Python has the following built-in methods for tuples.</a:t>
            </a:r>
          </a:p>
          <a:p>
            <a:pPr lvl="1"/>
            <a:r>
              <a:rPr lang="en-US" sz="2000" dirty="0"/>
              <a:t>count() : Returns the number of times a specified value occurs in the tuple.</a:t>
            </a:r>
          </a:p>
          <a:p>
            <a:pPr lvl="2"/>
            <a:r>
              <a:rPr lang="en-US" sz="1800" dirty="0"/>
              <a:t>x = </a:t>
            </a:r>
            <a:r>
              <a:rPr lang="en-US" sz="1800" dirty="0" err="1"/>
              <a:t>my_tuple.count</a:t>
            </a:r>
            <a:r>
              <a:rPr lang="en-US" sz="1800" dirty="0"/>
              <a:t>("test")</a:t>
            </a:r>
          </a:p>
          <a:p>
            <a:pPr lvl="1"/>
            <a:r>
              <a:rPr lang="en-US" sz="2000" dirty="0"/>
              <a:t>index() : Return the position of the specified item in the tuple.</a:t>
            </a:r>
          </a:p>
          <a:p>
            <a:pPr lvl="2"/>
            <a:r>
              <a:rPr lang="en-US" sz="1665" dirty="0"/>
              <a:t>y = </a:t>
            </a:r>
            <a:r>
              <a:rPr lang="en-US" sz="1665" dirty="0" err="1"/>
              <a:t>my_tuple.index</a:t>
            </a:r>
            <a:r>
              <a:rPr lang="en-US" sz="1665" dirty="0"/>
              <a:t>("test")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STARTING A NEW THREAD.</a:t>
            </a:r>
            <a:endParaRPr lang="en-US"/>
          </a:p>
        </p:txBody>
      </p:sp>
      <p:pic>
        <p:nvPicPr>
          <p:cNvPr id="4" name="Content Placeholder 3"/>
          <p:cNvPicPr>
            <a:picLocks noGrp="1" noChangeAspect="1"/>
          </p:cNvPicPr>
          <p:nvPr>
            <p:ph idx="1"/>
          </p:nvPr>
        </p:nvPicPr>
        <p:blipFill>
          <a:blip r:embed="rId2"/>
          <a:stretch>
            <a:fillRect/>
          </a:stretch>
        </p:blipFill>
        <p:spPr>
          <a:xfrm>
            <a:off x="2628265" y="1976755"/>
            <a:ext cx="6934200" cy="4048125"/>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THE THREADING MODULE.</a:t>
            </a:r>
          </a:p>
        </p:txBody>
      </p:sp>
      <p:sp>
        <p:nvSpPr>
          <p:cNvPr id="3" name="Content Placeholder 2"/>
          <p:cNvSpPr>
            <a:spLocks noGrp="1"/>
          </p:cNvSpPr>
          <p:nvPr>
            <p:ph idx="1"/>
          </p:nvPr>
        </p:nvSpPr>
        <p:spPr/>
        <p:txBody>
          <a:bodyPr>
            <a:noAutofit/>
          </a:bodyPr>
          <a:lstStyle/>
          <a:p>
            <a:r>
              <a:rPr lang="en-US" altLang="en-US" sz="2400"/>
              <a:t>The threading module provides the below methods,</a:t>
            </a:r>
          </a:p>
          <a:p>
            <a:pPr lvl="1"/>
            <a:r>
              <a:rPr lang="en-US" altLang="en-US" sz="2000" b="1"/>
              <a:t>threading.active(count) :</a:t>
            </a:r>
            <a:r>
              <a:rPr lang="en-US" altLang="en-US" sz="2000"/>
              <a:t> Returns the number of thread objects that are active.</a:t>
            </a:r>
            <a:endParaRPr lang="en-US" altLang="en-US" sz="2000" b="1"/>
          </a:p>
          <a:p>
            <a:pPr lvl="1"/>
            <a:r>
              <a:rPr lang="en-US" altLang="en-US" sz="2000" b="1"/>
              <a:t>threading.currentThread() : </a:t>
            </a:r>
            <a:r>
              <a:rPr lang="en-US" altLang="en-US" sz="2000"/>
              <a:t>Returns the number of thread objects in the caller's thread control.</a:t>
            </a:r>
          </a:p>
          <a:p>
            <a:pPr lvl="1"/>
            <a:r>
              <a:rPr lang="en-US" altLang="en-US" sz="2000" b="1"/>
              <a:t>threading.enumerate() : </a:t>
            </a:r>
            <a:r>
              <a:rPr lang="en-US" altLang="en-US" sz="2000"/>
              <a:t>Returns a list of all thread objects that are currently active.</a:t>
            </a:r>
          </a:p>
          <a:p>
            <a:pPr lvl="1"/>
            <a:r>
              <a:rPr lang="en-US" altLang="en-US" sz="2000" b="1"/>
              <a:t>run() :</a:t>
            </a:r>
            <a:r>
              <a:rPr lang="en-US" altLang="en-US" sz="2000"/>
              <a:t> Is an entry point for a thread.</a:t>
            </a:r>
          </a:p>
          <a:p>
            <a:pPr lvl="1"/>
            <a:r>
              <a:rPr lang="en-US" altLang="en-US" sz="2000" b="1"/>
              <a:t>start() :</a:t>
            </a:r>
            <a:r>
              <a:rPr lang="en-US" altLang="en-US" sz="2000"/>
              <a:t> Starts a thread by calling the run method.</a:t>
            </a:r>
          </a:p>
          <a:p>
            <a:pPr lvl="1"/>
            <a:r>
              <a:rPr lang="en-US" altLang="en-US" sz="2000" b="1"/>
              <a:t>join([time]) :</a:t>
            </a:r>
            <a:r>
              <a:rPr lang="en-US" altLang="en-US" sz="2000"/>
              <a:t> Waits for threads to terminate.</a:t>
            </a:r>
          </a:p>
          <a:p>
            <a:pPr lvl="1"/>
            <a:r>
              <a:rPr lang="en-US" altLang="en-US" sz="2000" b="1"/>
              <a:t>isAlive() :</a:t>
            </a:r>
            <a:r>
              <a:rPr lang="en-US" altLang="en-US" sz="2000"/>
              <a:t> Checks whether a thread is still executing.</a:t>
            </a:r>
          </a:p>
          <a:p>
            <a:pPr lvl="1"/>
            <a:r>
              <a:rPr lang="en-US" altLang="en-US" sz="2000" b="1"/>
              <a:t>getName() :</a:t>
            </a:r>
            <a:r>
              <a:rPr lang="en-US" altLang="en-US" sz="2000"/>
              <a:t> Returns the name of the thread.</a:t>
            </a:r>
          </a:p>
          <a:p>
            <a:pPr lvl="1"/>
            <a:r>
              <a:rPr lang="en-US" altLang="en-US" sz="2000" b="1"/>
              <a:t>setName() :</a:t>
            </a:r>
            <a:r>
              <a:rPr lang="en-US" altLang="en-US" sz="2000"/>
              <a:t> Sets the name of the thread.</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a:t>CREATING THREAD USING THREADING MODULE.</a:t>
            </a:r>
          </a:p>
        </p:txBody>
      </p:sp>
      <p:sp>
        <p:nvSpPr>
          <p:cNvPr id="3" name="Content Placeholder 2"/>
          <p:cNvSpPr>
            <a:spLocks noGrp="1"/>
          </p:cNvSpPr>
          <p:nvPr>
            <p:ph idx="1"/>
          </p:nvPr>
        </p:nvSpPr>
        <p:spPr/>
        <p:txBody>
          <a:bodyPr>
            <a:noAutofit/>
          </a:bodyPr>
          <a:lstStyle/>
          <a:p>
            <a:r>
              <a:rPr lang="en-US" altLang="en-US"/>
              <a:t>To implement a new thead using the threading module, you have to do the following.</a:t>
            </a:r>
          </a:p>
          <a:p>
            <a:pPr lvl="1"/>
            <a:r>
              <a:rPr lang="en-US" altLang="en-US"/>
              <a:t>Define a new subclass of the Thread class.</a:t>
            </a:r>
          </a:p>
          <a:p>
            <a:pPr lvl="1"/>
            <a:r>
              <a:rPr lang="en-US" altLang="en-US"/>
              <a:t>Override the __init__(self[,args]) method to add additional arguments.</a:t>
            </a:r>
          </a:p>
          <a:p>
            <a:pPr lvl="1"/>
            <a:r>
              <a:rPr lang="en-US" altLang="en-US"/>
              <a:t>Then, override the run(self[,args]) method to implement what the thread should do when started.</a:t>
            </a:r>
          </a:p>
          <a:p>
            <a:r>
              <a:rPr lang="en-US" altLang="en-US"/>
              <a:t>Once you have created the new thread subclass, you can create an instane of it and then start a new thread by invoking the start(), which in turn will call the run() method.</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a:sym typeface="+mn-ea"/>
              </a:rPr>
              <a:t>CREATING THREAD USING THREADING MODULE.</a:t>
            </a:r>
          </a:p>
        </p:txBody>
      </p:sp>
      <p:pic>
        <p:nvPicPr>
          <p:cNvPr id="4" name="Content Placeholder 3"/>
          <p:cNvPicPr>
            <a:picLocks noGrp="1" noChangeAspect="1"/>
          </p:cNvPicPr>
          <p:nvPr>
            <p:ph idx="1"/>
          </p:nvPr>
        </p:nvPicPr>
        <p:blipFill>
          <a:blip r:embed="rId2"/>
          <a:stretch>
            <a:fillRect/>
          </a:stretch>
        </p:blipFill>
        <p:spPr>
          <a:xfrm>
            <a:off x="2747645" y="1691005"/>
            <a:ext cx="6697345" cy="5087620"/>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SYNCHRONIZING THREADS.</a:t>
            </a:r>
          </a:p>
        </p:txBody>
      </p:sp>
      <p:sp>
        <p:nvSpPr>
          <p:cNvPr id="3" name="Content Placeholder 2"/>
          <p:cNvSpPr>
            <a:spLocks noGrp="1"/>
          </p:cNvSpPr>
          <p:nvPr>
            <p:ph idx="1"/>
          </p:nvPr>
        </p:nvSpPr>
        <p:spPr/>
        <p:txBody>
          <a:bodyPr>
            <a:noAutofit/>
          </a:bodyPr>
          <a:lstStyle/>
          <a:p>
            <a:r>
              <a:rPr lang="en-US" altLang="en-US" sz="2000"/>
              <a:t>The threading module provided with python includes a simple to implement locking mechanism that allows you to synchronize threads.</a:t>
            </a:r>
          </a:p>
          <a:p>
            <a:r>
              <a:rPr lang="en-US" altLang="en-US" sz="2000"/>
              <a:t>A new lock is created by calling the “Lock()” method, which returns the new lock.</a:t>
            </a:r>
          </a:p>
          <a:p>
            <a:r>
              <a:rPr lang="en-US" altLang="en-US" sz="2000"/>
              <a:t>The “acquire(blocking)” method of a new lock object is used to force threads to run synchronously.</a:t>
            </a:r>
          </a:p>
          <a:p>
            <a:r>
              <a:rPr lang="en-US" altLang="en-US" sz="2000"/>
              <a:t>The optional “blocking” parameter enables you to control whether the thread waits to acquire the lock.</a:t>
            </a:r>
          </a:p>
          <a:p>
            <a:r>
              <a:rPr lang="en-US" altLang="en-US" sz="2000"/>
              <a:t>If “blocking” is set to “0”, the thread returns immediately with a “0” value if the lock cannot be acquired and with a “1” if the lock was acquired.</a:t>
            </a:r>
          </a:p>
          <a:p>
            <a:r>
              <a:rPr lang="en-US" altLang="en-US" sz="2000"/>
              <a:t>If blocking is set to “1”, the thread blocks and wait for the lock to be released.</a:t>
            </a:r>
          </a:p>
          <a:p>
            <a:r>
              <a:rPr lang="en-US" altLang="en-US" sz="2000"/>
              <a:t>The “release()” method of the new lock object is used to release the lock when it is no longer required.</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SYNCHRONIZING THREADS.</a:t>
            </a:r>
            <a:endParaRPr lang="en-US"/>
          </a:p>
        </p:txBody>
      </p:sp>
      <p:pic>
        <p:nvPicPr>
          <p:cNvPr id="4" name="Content Placeholder 3"/>
          <p:cNvPicPr>
            <a:picLocks noGrp="1" noChangeAspect="1"/>
          </p:cNvPicPr>
          <p:nvPr>
            <p:ph idx="1"/>
          </p:nvPr>
        </p:nvPicPr>
        <p:blipFill>
          <a:blip r:embed="rId2"/>
          <a:stretch>
            <a:fillRect/>
          </a:stretch>
        </p:blipFill>
        <p:spPr>
          <a:xfrm>
            <a:off x="2101850" y="1691005"/>
            <a:ext cx="7988300" cy="5045075"/>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MULTITHREADED PRIORITY QUEUE.</a:t>
            </a:r>
          </a:p>
        </p:txBody>
      </p:sp>
      <p:sp>
        <p:nvSpPr>
          <p:cNvPr id="3" name="Content Placeholder 2"/>
          <p:cNvSpPr>
            <a:spLocks noGrp="1"/>
          </p:cNvSpPr>
          <p:nvPr>
            <p:ph idx="1"/>
          </p:nvPr>
        </p:nvSpPr>
        <p:spPr/>
        <p:txBody>
          <a:bodyPr>
            <a:noAutofit/>
          </a:bodyPr>
          <a:lstStyle/>
          <a:p>
            <a:r>
              <a:rPr lang="en-US" altLang="en-US"/>
              <a:t>The queue module allows you to create a new queue object that can hold a specific number of items.</a:t>
            </a:r>
          </a:p>
          <a:p>
            <a:r>
              <a:rPr lang="en-US" altLang="en-US"/>
              <a:t>These are the following methods to control the queue.</a:t>
            </a:r>
          </a:p>
          <a:p>
            <a:pPr lvl="1"/>
            <a:r>
              <a:rPr lang="en-US" altLang="en-US" b="1"/>
              <a:t>get() : </a:t>
            </a:r>
            <a:r>
              <a:rPr lang="en-US" altLang="en-US"/>
              <a:t>Removes and returns an item from the queue.</a:t>
            </a:r>
          </a:p>
          <a:p>
            <a:pPr lvl="1"/>
            <a:r>
              <a:rPr lang="en-US" altLang="en-US" b="1"/>
              <a:t>put() : </a:t>
            </a:r>
            <a:r>
              <a:rPr lang="en-US" altLang="en-US"/>
              <a:t>Adds item to a queue.</a:t>
            </a:r>
          </a:p>
          <a:p>
            <a:pPr lvl="1"/>
            <a:r>
              <a:rPr lang="en-US" altLang="en-US" b="1"/>
              <a:t>qsize() : </a:t>
            </a:r>
            <a:r>
              <a:rPr lang="en-US" altLang="en-US"/>
              <a:t>Returns the number of items that are currently in the queue.</a:t>
            </a:r>
          </a:p>
          <a:p>
            <a:pPr lvl="1"/>
            <a:r>
              <a:rPr lang="en-US" altLang="en-US" b="1"/>
              <a:t>empty() : </a:t>
            </a:r>
            <a:r>
              <a:rPr lang="en-US" altLang="en-US"/>
              <a:t>Returns True if queue is empty, otherwise False.</a:t>
            </a:r>
          </a:p>
          <a:p>
            <a:pPr lvl="1"/>
            <a:r>
              <a:rPr lang="en-US" altLang="en-US" b="1"/>
              <a:t>full() : </a:t>
            </a:r>
            <a:r>
              <a:rPr lang="en-US" altLang="en-US"/>
              <a:t>Returns True if queue is full, otherwise False.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MULTITHREADED PRIORITY QUEUE.</a:t>
            </a:r>
            <a:endParaRPr lang="en-US"/>
          </a:p>
        </p:txBody>
      </p:sp>
      <p:pic>
        <p:nvPicPr>
          <p:cNvPr id="4" name="Content Placeholder 3"/>
          <p:cNvPicPr>
            <a:picLocks noGrp="1" noChangeAspect="1"/>
          </p:cNvPicPr>
          <p:nvPr>
            <p:ph idx="1"/>
          </p:nvPr>
        </p:nvPicPr>
        <p:blipFill>
          <a:blip r:embed="rId2"/>
          <a:stretch>
            <a:fillRect/>
          </a:stretch>
        </p:blipFill>
        <p:spPr>
          <a:xfrm>
            <a:off x="838200" y="1691005"/>
            <a:ext cx="10805795" cy="5141595"/>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DJANGO.</a:t>
            </a:r>
          </a:p>
        </p:txBody>
      </p:sp>
      <p:sp>
        <p:nvSpPr>
          <p:cNvPr id="3" name="Content Placeholder 2"/>
          <p:cNvSpPr>
            <a:spLocks noGrp="1"/>
          </p:cNvSpPr>
          <p:nvPr>
            <p:ph idx="1"/>
          </p:nvPr>
        </p:nvSpPr>
        <p:spPr/>
        <p:txBody>
          <a:bodyPr>
            <a:normAutofit/>
          </a:bodyPr>
          <a:lstStyle/>
          <a:p>
            <a:r>
              <a:rPr lang="en-US" altLang="en-US" sz="2400"/>
              <a:t>Django is a web application framework written in python programming language.</a:t>
            </a:r>
          </a:p>
          <a:p>
            <a:r>
              <a:rPr lang="en-US" altLang="en-US" sz="2400"/>
              <a:t>It is based on MVT (Model View Template) design pattern. The Django is very demanding due to its rapid development feature. It takes less time to build application after collecting client requirement.</a:t>
            </a:r>
          </a:p>
          <a:p>
            <a:r>
              <a:rPr lang="en-US" altLang="en-US" sz="2400"/>
              <a:t>By using Django, we can build web applications in very less time.</a:t>
            </a:r>
          </a:p>
          <a:p>
            <a:r>
              <a:rPr lang="en-US" altLang="en-US" sz="2400"/>
              <a:t>Django is designed in such a manner that it handles much of configuration things automatically, so we can focus on application development only.</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DJANGO FEATURES.</a:t>
            </a:r>
          </a:p>
        </p:txBody>
      </p:sp>
      <p:sp>
        <p:nvSpPr>
          <p:cNvPr id="3" name="Content Placeholder 2"/>
          <p:cNvSpPr>
            <a:spLocks noGrp="1"/>
          </p:cNvSpPr>
          <p:nvPr>
            <p:ph idx="1"/>
          </p:nvPr>
        </p:nvSpPr>
        <p:spPr/>
        <p:txBody>
          <a:bodyPr>
            <a:noAutofit/>
          </a:bodyPr>
          <a:lstStyle/>
          <a:p>
            <a:r>
              <a:rPr lang="en-US" altLang="en-US" sz="2000" b="1"/>
              <a:t>Rapid development :</a:t>
            </a:r>
            <a:r>
              <a:rPr lang="en-US" altLang="en-US" sz="2000"/>
              <a:t> Designed with the intention to make a framework which takes less time to build the web application.</a:t>
            </a:r>
          </a:p>
          <a:p>
            <a:r>
              <a:rPr lang="en-US" altLang="en-US" sz="2000" b="1"/>
              <a:t>Secure : </a:t>
            </a:r>
            <a:r>
              <a:rPr lang="en-US" altLang="en-US" sz="2000"/>
              <a:t>Avoids many securty mistakes such as SQL injection, cross-site scripting, etc.</a:t>
            </a:r>
          </a:p>
          <a:p>
            <a:r>
              <a:rPr lang="en-US" altLang="en-US" sz="2000" b="1"/>
              <a:t>Scalable : </a:t>
            </a:r>
            <a:r>
              <a:rPr lang="en-US" altLang="en-US" sz="2000"/>
              <a:t>Scalable in nature and has ability to quickly and flexibly switch from small to large applications.</a:t>
            </a:r>
          </a:p>
          <a:p>
            <a:r>
              <a:rPr lang="en-US" altLang="en-US" sz="2000" b="1"/>
              <a:t>Fully loaded : </a:t>
            </a:r>
            <a:r>
              <a:rPr lang="en-US" altLang="en-US" sz="2000"/>
              <a:t>Takes care of authentication, content administration, site mapps, RSS feeds, etc.</a:t>
            </a:r>
          </a:p>
          <a:p>
            <a:r>
              <a:rPr lang="en-US" altLang="en-US" sz="2000" b="1"/>
              <a:t>Versatile : </a:t>
            </a:r>
            <a:r>
              <a:rPr lang="en-US" altLang="en-US" sz="2000"/>
              <a:t>Allows to build applications for different domain like Content management system, social networks, etc.</a:t>
            </a:r>
          </a:p>
          <a:p>
            <a:r>
              <a:rPr lang="en-US" altLang="en-US" sz="2000" b="1"/>
              <a:t>Open source : </a:t>
            </a:r>
            <a:r>
              <a:rPr lang="en-US" altLang="en-US" sz="2000"/>
              <a:t>Publicly available without cose.</a:t>
            </a:r>
          </a:p>
          <a:p>
            <a:r>
              <a:rPr lang="en-US" altLang="en-US" sz="2000" b="1"/>
              <a:t>Vast and supported community : </a:t>
            </a:r>
            <a:r>
              <a:rPr lang="en-US" altLang="en-US" sz="2000"/>
              <a:t>Wide supportive community and channels to share and connect.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DATA TYPE - SETS.</a:t>
            </a:r>
          </a:p>
        </p:txBody>
      </p:sp>
      <p:sp>
        <p:nvSpPr>
          <p:cNvPr id="3" name="Content Placeholder 2"/>
          <p:cNvSpPr>
            <a:spLocks noGrp="1"/>
          </p:cNvSpPr>
          <p:nvPr>
            <p:ph idx="1"/>
          </p:nvPr>
        </p:nvSpPr>
        <p:spPr/>
        <p:txBody>
          <a:bodyPr>
            <a:noAutofit/>
          </a:bodyPr>
          <a:lstStyle/>
          <a:p>
            <a:r>
              <a:rPr lang="en-US" sz="2400"/>
              <a:t>A set is a collection of items that is unordered and unindexed. A set will always contain uinque items.</a:t>
            </a:r>
          </a:p>
          <a:p>
            <a:r>
              <a:rPr lang="en-US" sz="2400"/>
              <a:t>In python, sets are written with curlt brackets.</a:t>
            </a:r>
          </a:p>
          <a:p>
            <a:r>
              <a:rPr lang="en-US" sz="2400"/>
              <a:t>Example : my_set = {"one","two","three"}</a:t>
            </a:r>
          </a:p>
          <a:p>
            <a:r>
              <a:rPr lang="en-US" sz="2400"/>
              <a:t>You cannot access items in a set by referring the index because sets are unordered and does not have an index.</a:t>
            </a:r>
          </a:p>
          <a:p>
            <a:r>
              <a:rPr lang="en-US" sz="2400"/>
              <a:t>But you can loop through the set or find a specific iten in the set by using the in keyword.</a:t>
            </a:r>
          </a:p>
          <a:p>
            <a:r>
              <a:rPr lang="en-US" sz="2400"/>
              <a:t>Once a set is created, you cannot change the items, however you can add new items to the set.</a:t>
            </a:r>
          </a:p>
          <a:p>
            <a:r>
              <a:rPr lang="en-US" sz="2400"/>
              <a:t>You can add more items to the set by using the update() keyword.</a:t>
            </a:r>
          </a:p>
          <a:p>
            <a:pPr marL="0" indent="0">
              <a:buNone/>
            </a:pPr>
            <a:endParaRPr lang="en-US" sz="24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DJANGO INSTALLATION.</a:t>
            </a:r>
          </a:p>
        </p:txBody>
      </p:sp>
      <p:sp>
        <p:nvSpPr>
          <p:cNvPr id="3" name="Content Placeholder 2"/>
          <p:cNvSpPr>
            <a:spLocks noGrp="1"/>
          </p:cNvSpPr>
          <p:nvPr>
            <p:ph idx="1"/>
          </p:nvPr>
        </p:nvSpPr>
        <p:spPr/>
        <p:txBody>
          <a:bodyPr/>
          <a:lstStyle/>
          <a:p>
            <a:r>
              <a:rPr lang="en-US" altLang="en-US"/>
              <a:t>You can download Django from the official site - https://www.djangoproject.com/</a:t>
            </a:r>
          </a:p>
          <a:p>
            <a:r>
              <a:rPr lang="en-US" altLang="en-US"/>
              <a:t>Django requires pip to start installation.Pip is a package manager which is used to install and manage packages written in python.</a:t>
            </a:r>
          </a:p>
          <a:p>
            <a:pPr lvl="1"/>
            <a:r>
              <a:rPr lang="en-US" altLang="en-US"/>
              <a:t>pip3 install django==3.0.3</a:t>
            </a:r>
          </a:p>
          <a:p>
            <a:r>
              <a:rPr lang="en-US" altLang="en-US"/>
              <a:t>You can verify the installation as below.</a:t>
            </a:r>
          </a:p>
          <a:p>
            <a:pPr lvl="1"/>
            <a:r>
              <a:rPr lang="en-US" altLang="en-US"/>
              <a:t>import django</a:t>
            </a:r>
          </a:p>
          <a:p>
            <a:pPr lvl="1"/>
            <a:r>
              <a:rPr lang="en-US" altLang="en-US"/>
              <a:t>print (django.get_version())</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WORKING WITH DJANGO.</a:t>
            </a:r>
          </a:p>
        </p:txBody>
      </p:sp>
      <p:sp>
        <p:nvSpPr>
          <p:cNvPr id="3" name="Content Placeholder 2"/>
          <p:cNvSpPr>
            <a:spLocks noGrp="1"/>
          </p:cNvSpPr>
          <p:nvPr>
            <p:ph idx="1"/>
          </p:nvPr>
        </p:nvSpPr>
        <p:spPr/>
        <p:txBody>
          <a:bodyPr>
            <a:normAutofit fontScale="90000"/>
          </a:bodyPr>
          <a:lstStyle/>
          <a:p>
            <a:r>
              <a:rPr lang="en-US" altLang="en-US" sz="2400"/>
              <a:t>To create a project in Django, we can use the following command where “projectname” is the name of the project of the Django application.</a:t>
            </a:r>
          </a:p>
          <a:p>
            <a:pPr lvl="1"/>
            <a:r>
              <a:rPr lang="en-US" altLang="en-US" sz="2000"/>
              <a:t>django-admin startproject &lt;projectname&gt;</a:t>
            </a:r>
          </a:p>
          <a:p>
            <a:pPr lvl="1"/>
            <a:r>
              <a:rPr lang="en-US" altLang="en-US" sz="2000"/>
              <a:t>cd &lt;projectname&gt;</a:t>
            </a:r>
          </a:p>
          <a:p>
            <a:r>
              <a:rPr lang="en-US" altLang="en-US" sz="2400"/>
              <a:t>tree</a:t>
            </a:r>
          </a:p>
          <a:p>
            <a:r>
              <a:rPr lang="en-US" altLang="en-US" sz="2400"/>
              <a:t>A Django project contains the following packages and files.</a:t>
            </a:r>
          </a:p>
          <a:p>
            <a:r>
              <a:rPr lang="en-US" altLang="en-US" sz="2400" b="1"/>
              <a:t>manage.py : </a:t>
            </a:r>
            <a:r>
              <a:rPr lang="en-US" altLang="en-US" sz="2400"/>
              <a:t>It is a command-line utility which allows to interact with the project in various ways and also used to manage an application.</a:t>
            </a:r>
          </a:p>
          <a:p>
            <a:r>
              <a:rPr lang="en-US" altLang="en-US" sz="2400"/>
              <a:t>The directory located inside is the actual application package name</a:t>
            </a:r>
          </a:p>
          <a:p>
            <a:r>
              <a:rPr lang="en-US" altLang="en-US" sz="2400" b="1"/>
              <a:t>__init__.py : </a:t>
            </a:r>
            <a:r>
              <a:rPr lang="en-US" altLang="en-US" sz="2400"/>
              <a:t>It is an empty file that tells to the python that this directory should be considerd as a python package.</a:t>
            </a:r>
          </a:p>
          <a:p>
            <a:endParaRPr lang="en-US" altLang="en-US" sz="24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WORKING WITH DJANGO.</a:t>
            </a:r>
            <a:endParaRPr lang="en-US"/>
          </a:p>
        </p:txBody>
      </p:sp>
      <p:sp>
        <p:nvSpPr>
          <p:cNvPr id="3" name="Content Placeholder 2"/>
          <p:cNvSpPr>
            <a:spLocks noGrp="1"/>
          </p:cNvSpPr>
          <p:nvPr>
            <p:ph idx="1"/>
          </p:nvPr>
        </p:nvSpPr>
        <p:spPr/>
        <p:txBody>
          <a:bodyPr/>
          <a:lstStyle/>
          <a:p>
            <a:r>
              <a:rPr lang="en-US" altLang="en-US" b="1"/>
              <a:t>settings.py : </a:t>
            </a:r>
            <a:r>
              <a:rPr lang="en-US" altLang="en-US"/>
              <a:t>This file is used to configure application settings such as database connection, static files linking, etc.</a:t>
            </a:r>
          </a:p>
          <a:p>
            <a:r>
              <a:rPr lang="en-US" altLang="en-US" b="1"/>
              <a:t>urls.py : </a:t>
            </a:r>
            <a:r>
              <a:rPr lang="en-US" altLang="en-US"/>
              <a:t>This file contains the listed URLs of the application. In this file, we can mention the URLs and corresponding actions to perform the task and display the view.</a:t>
            </a:r>
          </a:p>
          <a:p>
            <a:r>
              <a:rPr lang="en-US" altLang="en-US" b="1"/>
              <a:t>wsgi.py : </a:t>
            </a:r>
            <a:r>
              <a:rPr lang="en-US" altLang="en-US"/>
              <a:t>It is an entry-point for WSGI (Web Server Gateway Interface) compatible web servers to serve Django project.</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RUNNING THE DJANGO PROJECT.</a:t>
            </a:r>
          </a:p>
        </p:txBody>
      </p:sp>
      <p:sp>
        <p:nvSpPr>
          <p:cNvPr id="3" name="Content Placeholder 2"/>
          <p:cNvSpPr>
            <a:spLocks noGrp="1"/>
          </p:cNvSpPr>
          <p:nvPr>
            <p:ph idx="1"/>
          </p:nvPr>
        </p:nvSpPr>
        <p:spPr/>
        <p:txBody>
          <a:bodyPr/>
          <a:lstStyle/>
          <a:p>
            <a:r>
              <a:rPr lang="en-US" altLang="en-US"/>
              <a:t>Django project has a built-in development server which is used to run the application isntantly without any external web server.</a:t>
            </a:r>
          </a:p>
          <a:p>
            <a:r>
              <a:rPr lang="en-US" altLang="en-US"/>
              <a:t>It means we do not need Apache or any other web server to run the application in development mode.</a:t>
            </a:r>
          </a:p>
          <a:p>
            <a:r>
              <a:rPr lang="en-US" altLang="en-US"/>
              <a:t>To run the application, we use the following command.</a:t>
            </a:r>
          </a:p>
          <a:p>
            <a:r>
              <a:rPr lang="en-US" altLang="en-US"/>
              <a:t>python3 manage.py runserver</a:t>
            </a:r>
          </a:p>
          <a:p>
            <a:r>
              <a:rPr lang="en-US" altLang="en-US"/>
              <a:t>You can access the application using localhost:8000</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DJANGO APPLIACTION.</a:t>
            </a:r>
          </a:p>
        </p:txBody>
      </p:sp>
      <p:sp>
        <p:nvSpPr>
          <p:cNvPr id="3" name="Content Placeholder 2"/>
          <p:cNvSpPr>
            <a:spLocks noGrp="1"/>
          </p:cNvSpPr>
          <p:nvPr>
            <p:ph idx="1"/>
          </p:nvPr>
        </p:nvSpPr>
        <p:spPr/>
        <p:txBody>
          <a:bodyPr/>
          <a:lstStyle/>
          <a:p>
            <a:r>
              <a:rPr lang="en-US" altLang="en-US"/>
              <a:t>Django application consists of project and app, it also generated an automatic base directory for the app, so we can focus on writing the code rather than creating app directories.</a:t>
            </a:r>
          </a:p>
          <a:p>
            <a:r>
              <a:rPr lang="en-US" altLang="en-US"/>
              <a:t>The difference between a projecy and app is, a project is a collection og configuration files and apps where as the app is a web application which is written to perform business logic.</a:t>
            </a:r>
          </a:p>
          <a:p>
            <a:r>
              <a:rPr lang="en-US" altLang="en-US"/>
              <a:t>To create an app, run the below command.</a:t>
            </a:r>
          </a:p>
          <a:p>
            <a:pPr lvl="1"/>
            <a:r>
              <a:rPr lang="en-US" altLang="en-US"/>
              <a:t>python3 manage.py startapp myapp</a:t>
            </a:r>
          </a:p>
          <a:p>
            <a:endParaRPr lang="en-US" altLang="en-US"/>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DJANGO APPLIACTION.</a:t>
            </a:r>
            <a:endParaRPr lang="en-US"/>
          </a:p>
        </p:txBody>
      </p:sp>
      <p:sp>
        <p:nvSpPr>
          <p:cNvPr id="3" name="Content Placeholder 2"/>
          <p:cNvSpPr>
            <a:spLocks noGrp="1"/>
          </p:cNvSpPr>
          <p:nvPr>
            <p:ph idx="1"/>
          </p:nvPr>
        </p:nvSpPr>
        <p:spPr/>
        <p:txBody>
          <a:bodyPr/>
          <a:lstStyle/>
          <a:p>
            <a:r>
              <a:rPr lang="en-US" altLang="en-US"/>
              <a:t>views.py</a:t>
            </a:r>
          </a:p>
          <a:p>
            <a:endParaRPr lang="en-US" altLang="en-US"/>
          </a:p>
          <a:p>
            <a:endParaRPr lang="en-US" altLang="en-US"/>
          </a:p>
          <a:p>
            <a:endParaRPr lang="en-US" altLang="en-US"/>
          </a:p>
          <a:p>
            <a:endParaRPr lang="en-US" altLang="en-US"/>
          </a:p>
          <a:p>
            <a:r>
              <a:rPr lang="en-US" altLang="en-US"/>
              <a:t>urls.py</a:t>
            </a:r>
          </a:p>
          <a:p>
            <a:endParaRPr lang="en-US" altLang="en-US"/>
          </a:p>
          <a:p>
            <a:endParaRPr lang="en-US" altLang="en-US"/>
          </a:p>
        </p:txBody>
      </p:sp>
      <p:pic>
        <p:nvPicPr>
          <p:cNvPr id="4" name="Picture 3"/>
          <p:cNvPicPr>
            <a:picLocks noChangeAspect="1"/>
          </p:cNvPicPr>
          <p:nvPr/>
        </p:nvPicPr>
        <p:blipFill>
          <a:blip r:embed="rId2"/>
          <a:stretch>
            <a:fillRect/>
          </a:stretch>
        </p:blipFill>
        <p:spPr>
          <a:xfrm>
            <a:off x="1362710" y="2472055"/>
            <a:ext cx="9466580" cy="1600200"/>
          </a:xfrm>
          <a:prstGeom prst="rect">
            <a:avLst/>
          </a:prstGeom>
        </p:spPr>
      </p:pic>
      <p:pic>
        <p:nvPicPr>
          <p:cNvPr id="5" name="Picture 4"/>
          <p:cNvPicPr>
            <a:picLocks noChangeAspect="1"/>
          </p:cNvPicPr>
          <p:nvPr/>
        </p:nvPicPr>
        <p:blipFill>
          <a:blip r:embed="rId3"/>
          <a:stretch>
            <a:fillRect/>
          </a:stretch>
        </p:blipFill>
        <p:spPr>
          <a:xfrm>
            <a:off x="3967480" y="4638040"/>
            <a:ext cx="4257040" cy="2143125"/>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DJANGO APPLIACTION.</a:t>
            </a:r>
            <a:endParaRPr lang="en-US"/>
          </a:p>
        </p:txBody>
      </p:sp>
      <p:sp>
        <p:nvSpPr>
          <p:cNvPr id="3" name="Content Placeholder 2"/>
          <p:cNvSpPr>
            <a:spLocks noGrp="1"/>
          </p:cNvSpPr>
          <p:nvPr>
            <p:ph idx="1"/>
          </p:nvPr>
        </p:nvSpPr>
        <p:spPr/>
        <p:txBody>
          <a:bodyPr/>
          <a:lstStyle/>
          <a:p>
            <a:r>
              <a:rPr lang="en-US" altLang="en-US"/>
              <a:t>Once you are done making the changes, run the below command to start the server,</a:t>
            </a:r>
          </a:p>
          <a:p>
            <a:pPr lvl="1"/>
            <a:r>
              <a:rPr lang="en-US" altLang="en-US"/>
              <a:t>python3 manage.py runserver</a:t>
            </a:r>
          </a:p>
          <a:p>
            <a:r>
              <a:rPr lang="en-US" altLang="en-US"/>
              <a:t>Then you can access the app by running the below url,</a:t>
            </a:r>
          </a:p>
          <a:p>
            <a:pPr lvl="1"/>
            <a:r>
              <a:rPr lang="en-US" altLang="en-US"/>
              <a:t>localhost:8000/hello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PYTHON DATA TYPE - SETS.</a:t>
            </a:r>
          </a:p>
        </p:txBody>
      </p:sp>
      <p:sp>
        <p:nvSpPr>
          <p:cNvPr id="3" name="Content Placeholder 2"/>
          <p:cNvSpPr>
            <a:spLocks noGrp="1"/>
          </p:cNvSpPr>
          <p:nvPr>
            <p:ph idx="1"/>
          </p:nvPr>
        </p:nvSpPr>
        <p:spPr/>
        <p:txBody>
          <a:bodyPr>
            <a:noAutofit/>
          </a:bodyPr>
          <a:lstStyle/>
          <a:p>
            <a:r>
              <a:rPr lang="en-US" sz="2400"/>
              <a:t>If the item to remove does not exist in the set, then it will throw an error.</a:t>
            </a:r>
          </a:p>
          <a:p>
            <a:r>
              <a:rPr lang="en-US" sz="2400"/>
              <a:t>You can also us the pop() method to remove an item, however this method will remove the last item fro</a:t>
            </a:r>
            <a:r>
              <a:rPr lang="en-US" altLang="en-US" sz="2400"/>
              <a:t>m</a:t>
            </a:r>
            <a:r>
              <a:rPr lang="en-US" sz="2400"/>
              <a:t> the set.</a:t>
            </a:r>
          </a:p>
          <a:p>
            <a:r>
              <a:rPr lang="en-US" altLang="en-US" sz="2400"/>
              <a:t>Python has the following built-in methods for sets.</a:t>
            </a:r>
          </a:p>
          <a:p>
            <a:pPr lvl="1"/>
            <a:r>
              <a:rPr lang="en-US" altLang="en-US" sz="2000"/>
              <a:t>add() 	: Adds an element to the set</a:t>
            </a:r>
          </a:p>
          <a:p>
            <a:pPr lvl="1"/>
            <a:r>
              <a:rPr lang="en-US" altLang="en-US" sz="2000"/>
              <a:t>clear()	: Removes all the elements from the set</a:t>
            </a:r>
          </a:p>
          <a:p>
            <a:pPr lvl="1"/>
            <a:r>
              <a:rPr lang="en-US" altLang="en-US" sz="2000"/>
              <a:t>copy()	: Returns a copy of the set</a:t>
            </a:r>
          </a:p>
          <a:p>
            <a:pPr lvl="1"/>
            <a:r>
              <a:rPr lang="en-US" altLang="en-US" sz="2000"/>
              <a:t>discard()	: Remove the specified item</a:t>
            </a:r>
          </a:p>
          <a:p>
            <a:pPr lvl="1"/>
            <a:r>
              <a:rPr lang="en-US" altLang="en-US" sz="2000"/>
              <a:t>pop()	: Removes an element from the set</a:t>
            </a:r>
          </a:p>
          <a:p>
            <a:pPr lvl="1"/>
            <a:r>
              <a:rPr lang="en-US" altLang="en-US" sz="2000"/>
              <a:t>remove()	: Removes the specified element</a:t>
            </a:r>
          </a:p>
          <a:p>
            <a:pPr lvl="1"/>
            <a:r>
              <a:rPr lang="en-US" altLang="en-US" sz="2000"/>
              <a:t>union()	: Return a set containing the union of sets</a:t>
            </a:r>
          </a:p>
          <a:p>
            <a:pPr lvl="1"/>
            <a:r>
              <a:rPr lang="en-US" altLang="en-US" sz="2000"/>
              <a:t>update()	: Update the set with the union of this set and others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WHAT PYTHON CAN DO?</a:t>
            </a:r>
          </a:p>
        </p:txBody>
      </p:sp>
      <p:sp>
        <p:nvSpPr>
          <p:cNvPr id="3" name="Content Placeholder 2"/>
          <p:cNvSpPr>
            <a:spLocks noGrp="1"/>
          </p:cNvSpPr>
          <p:nvPr>
            <p:ph idx="1"/>
          </p:nvPr>
        </p:nvSpPr>
        <p:spPr/>
        <p:txBody>
          <a:bodyPr>
            <a:normAutofit fontScale="90000"/>
          </a:bodyPr>
          <a:lstStyle/>
          <a:p>
            <a:r>
              <a:rPr lang="en-US"/>
              <a:t>Python is a general purpose and high level programming language that you can use for developing desktop GUI applications, websites and web applications.</a:t>
            </a:r>
          </a:p>
          <a:p>
            <a:r>
              <a:rPr lang="en-US"/>
              <a:t>It can be used on a server to create web applications.</a:t>
            </a:r>
          </a:p>
          <a:p>
            <a:r>
              <a:rPr lang="en-US"/>
              <a:t>It can be used alongside software to create workflows.</a:t>
            </a:r>
          </a:p>
          <a:p>
            <a:r>
              <a:rPr lang="en-US"/>
              <a:t>Can connect to database systems and can also read and modify files.</a:t>
            </a:r>
          </a:p>
          <a:p>
            <a:r>
              <a:rPr lang="en-US"/>
              <a:t>Handle big data and perform complex mathematics.</a:t>
            </a:r>
          </a:p>
          <a:p>
            <a:r>
              <a:rPr lang="en-US"/>
              <a:t>For rapid prototyping or for production ready software development.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PYTHON DATA TYPE - DICTIONARIES.</a:t>
            </a:r>
          </a:p>
        </p:txBody>
      </p:sp>
      <p:sp>
        <p:nvSpPr>
          <p:cNvPr id="3" name="Content Placeholder 2"/>
          <p:cNvSpPr>
            <a:spLocks noGrp="1"/>
          </p:cNvSpPr>
          <p:nvPr>
            <p:ph idx="1"/>
          </p:nvPr>
        </p:nvSpPr>
        <p:spPr/>
        <p:txBody>
          <a:bodyPr>
            <a:noAutofit/>
          </a:bodyPr>
          <a:lstStyle/>
          <a:p>
            <a:r>
              <a:rPr lang="en-US" sz="1400"/>
              <a:t>A dictionary is a collection which is unordered, changeable and indexed.</a:t>
            </a:r>
          </a:p>
          <a:p>
            <a:r>
              <a:rPr lang="en-US" sz="1400"/>
              <a:t>Dictionaries are written with curly braces and they consists of key and values.</a:t>
            </a:r>
          </a:p>
          <a:p>
            <a:pPr lvl="1"/>
            <a:r>
              <a:rPr lang="en-US" sz="1200"/>
              <a:t>my_dict = {"key1":"value1","key2":"value2",....}</a:t>
            </a:r>
          </a:p>
          <a:p>
            <a:pPr lvl="1"/>
            <a:r>
              <a:rPr lang="en-US" sz="1200"/>
              <a:t>print(my_key)</a:t>
            </a:r>
          </a:p>
          <a:p>
            <a:pPr lvl="1"/>
            <a:r>
              <a:rPr lang="en-US" sz="1200"/>
              <a:t>type(my_key)</a:t>
            </a:r>
          </a:p>
          <a:p>
            <a:r>
              <a:rPr lang="en-US" sz="1400"/>
              <a:t>You can access the items in the dictionary by referring it key name in square brackets.</a:t>
            </a:r>
          </a:p>
          <a:p>
            <a:pPr lvl="1"/>
            <a:r>
              <a:rPr lang="en-US" sz="1200"/>
              <a:t>print(my_dict["key2"])</a:t>
            </a:r>
          </a:p>
          <a:p>
            <a:r>
              <a:rPr lang="en-US" sz="1400"/>
              <a:t>You can change the value of a specific item by referring it key name.</a:t>
            </a:r>
          </a:p>
          <a:p>
            <a:pPr lvl="1"/>
            <a:r>
              <a:rPr lang="en-US" sz="1200"/>
              <a:t>my_key["key2"] = "new_value"</a:t>
            </a:r>
          </a:p>
          <a:p>
            <a:r>
              <a:rPr lang="en-US" sz="1400"/>
              <a:t>You can also loop through a dictionary. When you use the for loop, the return values are the keys of the dictionary.</a:t>
            </a:r>
          </a:p>
          <a:p>
            <a:r>
              <a:rPr lang="en-US" sz="1400"/>
              <a:t>There are methods that you can use to return the values as well.</a:t>
            </a:r>
          </a:p>
          <a:p>
            <a:pPr lvl="1"/>
            <a:r>
              <a:rPr lang="en-US" sz="1200"/>
              <a:t>my_dict = {"key1":"value1","key2":"value2"}</a:t>
            </a:r>
          </a:p>
          <a:p>
            <a:pPr lvl="1"/>
            <a:r>
              <a:rPr lang="en-US" sz="1200"/>
              <a:t>for x in my_dict:</a:t>
            </a:r>
          </a:p>
          <a:p>
            <a:pPr lvl="1"/>
            <a:r>
              <a:rPr lang="en-US" sz="1200"/>
              <a:t>    print(x)</a:t>
            </a:r>
          </a:p>
          <a:p>
            <a:pPr lvl="1"/>
            <a:r>
              <a:rPr lang="en-US" sz="1200"/>
              <a:t>my_dict = {"key1":"value1","key2":"value2"}</a:t>
            </a:r>
          </a:p>
          <a:p>
            <a:pPr lvl="1"/>
            <a:r>
              <a:rPr lang="en-US" sz="1200"/>
              <a:t>for x in my_dict:</a:t>
            </a:r>
          </a:p>
          <a:p>
            <a:pPr lvl="1"/>
            <a:r>
              <a:rPr lang="en-US" sz="1200"/>
              <a:t>    print(my_dict[x])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PYTHON DATA TYPE - DICTIONARIES.</a:t>
            </a:r>
            <a:endParaRPr lang="en-US"/>
          </a:p>
        </p:txBody>
      </p:sp>
      <p:sp>
        <p:nvSpPr>
          <p:cNvPr id="3" name="Content Placeholder 2"/>
          <p:cNvSpPr>
            <a:spLocks noGrp="1"/>
          </p:cNvSpPr>
          <p:nvPr>
            <p:ph idx="1"/>
          </p:nvPr>
        </p:nvSpPr>
        <p:spPr/>
        <p:txBody>
          <a:bodyPr>
            <a:normAutofit fontScale="70000"/>
          </a:bodyPr>
          <a:lstStyle/>
          <a:p>
            <a:r>
              <a:rPr lang="en-US"/>
              <a:t>You can also use the "values" keywork to get the values from a dictionary.</a:t>
            </a:r>
          </a:p>
          <a:p>
            <a:pPr lvl="1"/>
            <a:r>
              <a:rPr lang="en-US"/>
              <a:t>my_dict = {"key1":"value1","key2":"value2"}</a:t>
            </a:r>
          </a:p>
          <a:p>
            <a:pPr lvl="1"/>
            <a:r>
              <a:rPr lang="en-US"/>
              <a:t>for x in my_dict.values():</a:t>
            </a:r>
          </a:p>
          <a:p>
            <a:pPr lvl="1"/>
            <a:r>
              <a:rPr lang="en-US"/>
              <a:t>    print(x)</a:t>
            </a:r>
          </a:p>
          <a:p>
            <a:r>
              <a:rPr lang="en-US"/>
              <a:t>You can also use for loop to print keys and values by using the items keyword.</a:t>
            </a:r>
          </a:p>
          <a:p>
            <a:pPr lvl="1"/>
            <a:r>
              <a:rPr lang="en-US"/>
              <a:t>my_dict = {"key1":"value1","key2":"value2"}</a:t>
            </a:r>
          </a:p>
          <a:p>
            <a:pPr lvl="1"/>
            <a:r>
              <a:rPr lang="en-US"/>
              <a:t>for x,y in my_dict.items():</a:t>
            </a:r>
          </a:p>
          <a:p>
            <a:pPr lvl="1"/>
            <a:r>
              <a:rPr lang="en-US"/>
              <a:t>    print(x,y</a:t>
            </a:r>
            <a:r>
              <a:rPr lang="" altLang="en-US"/>
              <a:t>)</a:t>
            </a:r>
            <a:endParaRPr lang="en-US"/>
          </a:p>
          <a:p>
            <a:r>
              <a:rPr lang="en-US"/>
              <a:t>You can use the pop keywork to remove an item from a dictionary by using a keyword.</a:t>
            </a:r>
          </a:p>
          <a:p>
            <a:pPr lvl="1"/>
            <a:r>
              <a:rPr lang="en-US"/>
              <a:t>my_dict = {"key1":"value1","key2":"value2"}</a:t>
            </a:r>
          </a:p>
          <a:p>
            <a:pPr lvl="1"/>
            <a:r>
              <a:rPr lang="en-US"/>
              <a:t>x = my_dict.pop("key2")</a:t>
            </a:r>
          </a:p>
          <a:p>
            <a:pPr lvl="1"/>
            <a:r>
              <a:rPr lang="en-US"/>
              <a:t>print(my_dict)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PYTHON DATA TYPE - DICTIONARIES.</a:t>
            </a:r>
            <a:endParaRPr lang="en-US"/>
          </a:p>
        </p:txBody>
      </p:sp>
      <p:sp>
        <p:nvSpPr>
          <p:cNvPr id="3" name="Content Placeholder 2"/>
          <p:cNvSpPr>
            <a:spLocks noGrp="1"/>
          </p:cNvSpPr>
          <p:nvPr>
            <p:ph idx="1"/>
          </p:nvPr>
        </p:nvSpPr>
        <p:spPr/>
        <p:txBody>
          <a:bodyPr>
            <a:noAutofit/>
          </a:bodyPr>
          <a:lstStyle/>
          <a:p>
            <a:r>
              <a:rPr lang="en-US" sz="1600"/>
              <a:t>You can clear a dictionary by using the clear() method.</a:t>
            </a:r>
          </a:p>
          <a:p>
            <a:pPr lvl="1"/>
            <a:r>
              <a:rPr lang="en-US" sz="1600"/>
              <a:t>my_dict = {"key1":"value1","key2":"value2"}</a:t>
            </a:r>
          </a:p>
          <a:p>
            <a:pPr lvl="1"/>
            <a:r>
              <a:rPr lang="en-US" sz="1600"/>
              <a:t>my_dict.clear()</a:t>
            </a:r>
          </a:p>
          <a:p>
            <a:pPr lvl="1"/>
            <a:r>
              <a:rPr lang="en-US" sz="1600"/>
              <a:t>print(my_dict)</a:t>
            </a:r>
          </a:p>
          <a:p>
            <a:r>
              <a:rPr lang="en-US" sz="1800"/>
              <a:t>Python has many more built-in methods that you can use in Dictionaries.</a:t>
            </a:r>
          </a:p>
          <a:p>
            <a:pPr lvl="1"/>
            <a:r>
              <a:rPr lang="en-US" sz="1600"/>
              <a:t>clear()	</a:t>
            </a:r>
            <a:r>
              <a:rPr lang="en-US" altLang="en-US" sz="1600"/>
              <a:t>: </a:t>
            </a:r>
            <a:r>
              <a:rPr lang="en-US" sz="1600"/>
              <a:t>Removes all the elements from the dictionary</a:t>
            </a:r>
          </a:p>
          <a:p>
            <a:pPr lvl="1"/>
            <a:r>
              <a:rPr lang="en-US" sz="1600"/>
              <a:t>copy()	</a:t>
            </a:r>
            <a:r>
              <a:rPr lang="en-US" altLang="en-US" sz="1600"/>
              <a:t>: </a:t>
            </a:r>
            <a:r>
              <a:rPr lang="en-US" sz="1600"/>
              <a:t>Returns a copy of the dictionary</a:t>
            </a:r>
          </a:p>
          <a:p>
            <a:pPr lvl="1"/>
            <a:r>
              <a:rPr lang="en-US" sz="1600"/>
              <a:t>fromkeys()	</a:t>
            </a:r>
            <a:r>
              <a:rPr lang="en-US" altLang="en-US" sz="1600"/>
              <a:t>: </a:t>
            </a:r>
            <a:r>
              <a:rPr lang="en-US" sz="1600"/>
              <a:t>Returns a dictionary with the specified keys and values</a:t>
            </a:r>
          </a:p>
          <a:p>
            <a:pPr lvl="1"/>
            <a:r>
              <a:rPr lang="en-US" sz="1600"/>
              <a:t>get()	</a:t>
            </a:r>
            <a:r>
              <a:rPr lang="en-US" altLang="en-US" sz="1600"/>
              <a:t>: </a:t>
            </a:r>
            <a:r>
              <a:rPr lang="en-US" sz="1600"/>
              <a:t>Returns the value of the specified key</a:t>
            </a:r>
          </a:p>
          <a:p>
            <a:pPr lvl="1"/>
            <a:r>
              <a:rPr lang="en-US" sz="1600"/>
              <a:t>items()	</a:t>
            </a:r>
            <a:r>
              <a:rPr lang="en-US" altLang="en-US" sz="1600"/>
              <a:t>: </a:t>
            </a:r>
            <a:r>
              <a:rPr lang="en-US" sz="1600"/>
              <a:t>Returns a list containing a tuple for each key value pair</a:t>
            </a:r>
          </a:p>
          <a:p>
            <a:pPr lvl="1"/>
            <a:r>
              <a:rPr lang="en-US" sz="1600"/>
              <a:t>keys()	</a:t>
            </a:r>
            <a:r>
              <a:rPr lang="en-US" altLang="en-US" sz="1600"/>
              <a:t>: </a:t>
            </a:r>
            <a:r>
              <a:rPr lang="en-US" sz="1600"/>
              <a:t>Returns a list containing the dictionary's keys</a:t>
            </a:r>
          </a:p>
          <a:p>
            <a:pPr lvl="1"/>
            <a:r>
              <a:rPr lang="en-US" sz="1600"/>
              <a:t>pop()	</a:t>
            </a:r>
            <a:r>
              <a:rPr lang="en-US" altLang="en-US" sz="1600"/>
              <a:t>: </a:t>
            </a:r>
            <a:r>
              <a:rPr lang="en-US" sz="1600"/>
              <a:t>Removes the element with the specified key</a:t>
            </a:r>
          </a:p>
          <a:p>
            <a:pPr lvl="1"/>
            <a:r>
              <a:rPr lang="en-US" sz="1600"/>
              <a:t>popitem()	</a:t>
            </a:r>
            <a:r>
              <a:rPr lang="en-US" altLang="en-US" sz="1600"/>
              <a:t>: </a:t>
            </a:r>
            <a:r>
              <a:rPr lang="en-US" sz="1600"/>
              <a:t>Removes the last inserted key-value pair</a:t>
            </a:r>
          </a:p>
          <a:p>
            <a:pPr lvl="1"/>
            <a:r>
              <a:rPr lang="en-US" sz="1600"/>
              <a:t>setdefault()</a:t>
            </a:r>
            <a:r>
              <a:rPr lang="en-US" altLang="en-US" sz="1600"/>
              <a:t>: </a:t>
            </a:r>
            <a:r>
              <a:rPr lang="en-US" sz="1600"/>
              <a:t>Returns the value of the specified key. If the key does not exist: insert the key, </a:t>
            </a:r>
            <a:r>
              <a:rPr lang="en-US" altLang="en-US" sz="1600"/>
              <a:t>		   </a:t>
            </a:r>
            <a:r>
              <a:rPr lang="en-US" sz="1600"/>
              <a:t>with the specified value</a:t>
            </a:r>
          </a:p>
          <a:p>
            <a:pPr lvl="1"/>
            <a:r>
              <a:rPr lang="en-US" sz="1600"/>
              <a:t>update()	</a:t>
            </a:r>
            <a:r>
              <a:rPr lang="en-US" altLang="en-US" sz="1600"/>
              <a:t>: </a:t>
            </a:r>
            <a:r>
              <a:rPr lang="en-US" sz="1600"/>
              <a:t>Updates the dictionary with the specified key-value pairs</a:t>
            </a:r>
          </a:p>
          <a:p>
            <a:pPr lvl="1"/>
            <a:r>
              <a:rPr lang="en-US" sz="1600"/>
              <a:t>values()	</a:t>
            </a:r>
            <a:r>
              <a:rPr lang="en-US" altLang="en-US" sz="1600"/>
              <a:t>: </a:t>
            </a:r>
            <a:r>
              <a:rPr lang="en-US" sz="1600"/>
              <a:t>Returns a list of all the values in the dictionary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ym typeface="+mn-ea"/>
              </a:rPr>
              <a:t>PYTHON DATA TYPE - BOOLEAN.</a:t>
            </a:r>
          </a:p>
        </p:txBody>
      </p:sp>
      <p:sp>
        <p:nvSpPr>
          <p:cNvPr id="3" name="Content Placeholder 2"/>
          <p:cNvSpPr>
            <a:spLocks noGrp="1"/>
          </p:cNvSpPr>
          <p:nvPr>
            <p:ph idx="1"/>
          </p:nvPr>
        </p:nvSpPr>
        <p:spPr/>
        <p:txBody>
          <a:bodyPr>
            <a:noAutofit/>
          </a:bodyPr>
          <a:lstStyle/>
          <a:p>
            <a:r>
              <a:rPr lang="en-US" sz="1600"/>
              <a:t>Booleans are used to represent True or False values in python.</a:t>
            </a:r>
          </a:p>
          <a:p>
            <a:r>
              <a:rPr lang="en-US" sz="1800"/>
              <a:t>When you compare 2 values, python will evaluate the expression and return the boolean answer.</a:t>
            </a:r>
          </a:p>
          <a:p>
            <a:pPr lvl="1"/>
            <a:r>
              <a:rPr lang="en-US" sz="1600"/>
              <a:t>Example:</a:t>
            </a:r>
          </a:p>
          <a:p>
            <a:pPr lvl="1"/>
            <a:r>
              <a:rPr lang="en-US" sz="1600"/>
              <a:t>10 &gt; 9</a:t>
            </a:r>
          </a:p>
          <a:p>
            <a:pPr lvl="1"/>
            <a:r>
              <a:rPr lang="en-US" sz="1600"/>
              <a:t>9 &gt; 10</a:t>
            </a:r>
          </a:p>
          <a:p>
            <a:r>
              <a:rPr lang="en-US" sz="1800"/>
              <a:t>Almost any value is evaluted as True in if it has some content.</a:t>
            </a:r>
          </a:p>
          <a:p>
            <a:pPr lvl="1"/>
            <a:r>
              <a:rPr lang="en-US" sz="1600"/>
              <a:t>bool("Hello")</a:t>
            </a:r>
          </a:p>
          <a:p>
            <a:pPr lvl="1"/>
            <a:r>
              <a:rPr lang="en-US" sz="1600"/>
              <a:t>bool(15)</a:t>
            </a:r>
          </a:p>
          <a:p>
            <a:r>
              <a:rPr lang="en-US" sz="1800"/>
              <a:t>The boolean will be evaluted as False if the strings are empty, number is "0" and list, tuple, set and dictionary are empty.</a:t>
            </a:r>
          </a:p>
          <a:p>
            <a:pPr lvl="1"/>
            <a:r>
              <a:rPr lang="en-US" sz="1600"/>
              <a:t>bool()</a:t>
            </a:r>
          </a:p>
          <a:p>
            <a:pPr lvl="1"/>
            <a:r>
              <a:rPr lang="en-US" sz="1600"/>
              <a:t>bool(0)</a:t>
            </a:r>
          </a:p>
          <a:p>
            <a:pPr lvl="1"/>
            <a:r>
              <a:rPr lang="en-US" sz="1600"/>
              <a:t>bool("")</a:t>
            </a:r>
          </a:p>
          <a:p>
            <a:pPr lvl="1"/>
            <a:r>
              <a:rPr lang="en-US" sz="1600"/>
              <a:t>bool(())</a:t>
            </a:r>
          </a:p>
          <a:p>
            <a:pPr lvl="1"/>
            <a:r>
              <a:rPr lang="en-US" sz="1600"/>
              <a:t>bool([])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INPUT AND OUTPUT IN PYTHON.</a:t>
            </a:r>
          </a:p>
        </p:txBody>
      </p:sp>
      <p:sp>
        <p:nvSpPr>
          <p:cNvPr id="3" name="Content Placeholder 2"/>
          <p:cNvSpPr>
            <a:spLocks noGrp="1"/>
          </p:cNvSpPr>
          <p:nvPr>
            <p:ph idx="1"/>
          </p:nvPr>
        </p:nvSpPr>
        <p:spPr/>
        <p:txBody>
          <a:bodyPr>
            <a:normAutofit/>
          </a:bodyPr>
          <a:lstStyle/>
          <a:p>
            <a:r>
              <a:rPr lang="en-US" altLang="en-US"/>
              <a:t>Developers often have a need to interact with the users, either to get some data or to provide some sort to results.</a:t>
            </a:r>
          </a:p>
          <a:p>
            <a:r>
              <a:rPr lang="en-US" altLang="en-US"/>
              <a:t>Most programs today use a dialog box as a way of asking the user to provide some type of input.</a:t>
            </a:r>
          </a:p>
          <a:p>
            <a:r>
              <a:rPr lang="en-US" altLang="en-US"/>
              <a:t>While python provides us with two builtin functions to read the input from the keyboard.</a:t>
            </a:r>
          </a:p>
          <a:p>
            <a:pPr lvl="1"/>
            <a:r>
              <a:rPr lang="en-US" altLang="en-US"/>
              <a:t>raw_input() : This is used in version 2.x</a:t>
            </a:r>
          </a:p>
          <a:p>
            <a:pPr lvl="1"/>
            <a:r>
              <a:rPr lang="en-US" altLang="en-US"/>
              <a:t>input() : This is used in version 3.x</a:t>
            </a:r>
          </a:p>
          <a:p>
            <a:pPr lvl="1"/>
            <a:r>
              <a:rPr lang="en-US" altLang="en-US"/>
              <a:t>Example.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a:t>HOW THE INPUT FUNCTION WORKS IN PYTHON.</a:t>
            </a:r>
          </a:p>
        </p:txBody>
      </p:sp>
      <p:sp>
        <p:nvSpPr>
          <p:cNvPr id="3" name="Content Placeholder 2"/>
          <p:cNvSpPr>
            <a:spLocks noGrp="1"/>
          </p:cNvSpPr>
          <p:nvPr>
            <p:ph idx="1"/>
          </p:nvPr>
        </p:nvSpPr>
        <p:spPr/>
        <p:txBody>
          <a:bodyPr/>
          <a:lstStyle/>
          <a:p>
            <a:r>
              <a:rPr lang="en-US" altLang="en-US"/>
              <a:t>When input() function executes, program flow will be stopped until the user has given an input.</a:t>
            </a:r>
          </a:p>
          <a:p>
            <a:r>
              <a:rPr lang="en-US" altLang="en-US"/>
              <a:t>Whatever you enter as input, input function will convert it into a string.</a:t>
            </a:r>
          </a:p>
          <a:p>
            <a:r>
              <a:rPr lang="en-US" altLang="en-US"/>
              <a:t>If you enter an integer value, input() function will convert it into a string.</a:t>
            </a:r>
          </a:p>
          <a:p>
            <a:r>
              <a:rPr lang="en-US" altLang="en-US"/>
              <a:t>You need to explicitly convert it into an integer in your code.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normAutofit/>
          </a:bodyPr>
          <a:lstStyle/>
          <a:p>
            <a:pPr>
              <a:lnSpc>
                <a:spcPct val="90000"/>
              </a:lnSpc>
            </a:pPr>
            <a:r>
              <a:rPr lang="en-US" altLang="en-US" sz="4000" b="1">
                <a:sym typeface="+mn-ea"/>
              </a:rPr>
              <a:t>OUTPUT FORMATTING IN PYTHON.</a:t>
            </a:r>
            <a:endParaRPr lang="en-US" altLang="en-US" sz="4000" b="1" strike="noStrike" spc="-1">
              <a:latin typeface="Arial"/>
              <a:sym typeface="+mn-ea"/>
            </a:endParaRPr>
          </a:p>
        </p:txBody>
      </p:sp>
      <p:sp>
        <p:nvSpPr>
          <p:cNvPr id="296"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rmAutofit/>
          </a:bodyPr>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Often you will want to “inject” a variable into your string for printing.</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course = 'python'</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print ('Hello' + course)</a:t>
            </a:r>
            <a:endParaRPr lang="en-IN" sz="24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There are multiple ways to format strings for printing variables in them.</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This is known as string interpolation.</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Lets explore the 2 methods for this.</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.format() method.</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f-strings (Formatted string literals)</a:t>
            </a:r>
            <a:endParaRPr lang="en-IN" sz="24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3600" b="1" strike="noStrike" spc="-1">
                <a:solidFill>
                  <a:srgbClr val="000000"/>
                </a:solidFill>
                <a:latin typeface="Calibri Light"/>
                <a:ea typeface="DejaVu Sans" panose="020B0603030804020204"/>
              </a:rPr>
              <a:t>FORMATTING WITH .FORMAT() METHOD.</a:t>
            </a:r>
            <a:endParaRPr lang="en-IN" sz="3600" b="0" strike="noStrike" spc="-1">
              <a:latin typeface="Arial"/>
            </a:endParaRPr>
          </a:p>
        </p:txBody>
      </p:sp>
      <p:sp>
        <p:nvSpPr>
          <p:cNvPr id="298"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 </a:t>
            </a:r>
            <a:endParaRPr lang="en-IN" sz="2800" b="0" strike="noStrike" spc="-1">
              <a:latin typeface="Arial"/>
            </a:endParaRPr>
          </a:p>
        </p:txBody>
      </p:sp>
      <p:pic>
        <p:nvPicPr>
          <p:cNvPr id="299" name="Picture 3"/>
          <p:cNvPicPr/>
          <p:nvPr/>
        </p:nvPicPr>
        <p:blipFill>
          <a:blip r:embed="rId2"/>
          <a:stretch>
            <a:fillRect/>
          </a:stretch>
        </p:blipFill>
        <p:spPr>
          <a:xfrm>
            <a:off x="1604520" y="1900440"/>
            <a:ext cx="8980200" cy="674640"/>
          </a:xfrm>
          <a:prstGeom prst="rect">
            <a:avLst/>
          </a:prstGeom>
          <a:ln>
            <a:noFill/>
          </a:ln>
        </p:spPr>
      </p:pic>
      <p:pic>
        <p:nvPicPr>
          <p:cNvPr id="300" name="Picture 4"/>
          <p:cNvPicPr/>
          <p:nvPr/>
        </p:nvPicPr>
        <p:blipFill>
          <a:blip r:embed="rId3"/>
          <a:stretch>
            <a:fillRect/>
          </a:stretch>
        </p:blipFill>
        <p:spPr>
          <a:xfrm>
            <a:off x="1604520" y="2739960"/>
            <a:ext cx="9151560" cy="712440"/>
          </a:xfrm>
          <a:prstGeom prst="rect">
            <a:avLst/>
          </a:prstGeom>
          <a:ln>
            <a:noFill/>
          </a:ln>
        </p:spPr>
      </p:pic>
      <p:pic>
        <p:nvPicPr>
          <p:cNvPr id="301" name="Picture 7"/>
          <p:cNvPicPr/>
          <p:nvPr/>
        </p:nvPicPr>
        <p:blipFill>
          <a:blip r:embed="rId4"/>
          <a:stretch>
            <a:fillRect/>
          </a:stretch>
        </p:blipFill>
        <p:spPr>
          <a:xfrm>
            <a:off x="1604520" y="3568680"/>
            <a:ext cx="9704160" cy="636480"/>
          </a:xfrm>
          <a:prstGeom prst="rect">
            <a:avLst/>
          </a:prstGeom>
          <a:ln>
            <a:noFill/>
          </a:ln>
        </p:spPr>
      </p:pic>
      <p:pic>
        <p:nvPicPr>
          <p:cNvPr id="302" name="Picture 8"/>
          <p:cNvPicPr/>
          <p:nvPr/>
        </p:nvPicPr>
        <p:blipFill>
          <a:blip r:embed="rId5"/>
          <a:stretch>
            <a:fillRect/>
          </a:stretch>
        </p:blipFill>
        <p:spPr>
          <a:xfrm>
            <a:off x="1604520" y="4321800"/>
            <a:ext cx="9646920" cy="626760"/>
          </a:xfrm>
          <a:prstGeom prst="rect">
            <a:avLst/>
          </a:prstGeom>
          <a:ln>
            <a:noFill/>
          </a:ln>
        </p:spPr>
      </p:pic>
      <p:pic>
        <p:nvPicPr>
          <p:cNvPr id="303" name="Picture 9"/>
          <p:cNvPicPr/>
          <p:nvPr/>
        </p:nvPicPr>
        <p:blipFill>
          <a:blip r:embed="rId6"/>
          <a:stretch>
            <a:fillRect/>
          </a:stretch>
        </p:blipFill>
        <p:spPr>
          <a:xfrm>
            <a:off x="1230480" y="5136480"/>
            <a:ext cx="10694880" cy="79848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2800" b="1" strike="noStrike" spc="-1">
                <a:solidFill>
                  <a:srgbClr val="000000"/>
                </a:solidFill>
                <a:latin typeface="Calibri Light"/>
                <a:ea typeface="DejaVu Sans" panose="020B0603030804020204"/>
              </a:rPr>
              <a:t>FLOAT FORMATTING WITH .FORMAT()METHOD.</a:t>
            </a:r>
            <a:endParaRPr lang="en-IN" sz="2800" b="0" strike="noStrike" spc="-1">
              <a:latin typeface="Arial"/>
            </a:endParaRPr>
          </a:p>
        </p:txBody>
      </p:sp>
      <p:sp>
        <p:nvSpPr>
          <p:cNvPr id="305"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Allows you to adjust the width and precision of your floating point number.</a:t>
            </a:r>
            <a:endParaRPr lang="en-IN" sz="2800" b="0" strike="noStrike" spc="-1">
              <a:latin typeface="Arial"/>
            </a:endParaRPr>
          </a:p>
          <a:p>
            <a:pPr>
              <a:lnSpc>
                <a:spcPct val="90000"/>
              </a:lnSpc>
              <a:spcBef>
                <a:spcPts val="1000"/>
              </a:spcBef>
            </a:pPr>
            <a:endParaRPr lang="en-IN" sz="2800" b="0" strike="noStrike" spc="-1">
              <a:latin typeface="Arial"/>
            </a:endParaRPr>
          </a:p>
        </p:txBody>
      </p:sp>
      <p:pic>
        <p:nvPicPr>
          <p:cNvPr id="306" name="Picture 3"/>
          <p:cNvPicPr/>
          <p:nvPr/>
        </p:nvPicPr>
        <p:blipFill>
          <a:blip r:embed="rId2"/>
          <a:stretch>
            <a:fillRect/>
          </a:stretch>
        </p:blipFill>
        <p:spPr>
          <a:xfrm>
            <a:off x="1905120" y="3034080"/>
            <a:ext cx="7989840" cy="165564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OPERATORS IN PYTHON.</a:t>
            </a:r>
          </a:p>
        </p:txBody>
      </p:sp>
      <p:pic>
        <p:nvPicPr>
          <p:cNvPr id="359" name="Content Placeholder 3"/>
          <p:cNvPicPr>
            <a:picLocks noGrp="1" noChangeAspect="1"/>
          </p:cNvPicPr>
          <p:nvPr>
            <p:ph idx="1"/>
          </p:nvPr>
        </p:nvPicPr>
        <p:blipFill>
          <a:blip r:embed="rId2"/>
          <a:stretch>
            <a:fillRect/>
          </a:stretch>
        </p:blipFill>
        <p:spPr>
          <a:xfrm>
            <a:off x="763905" y="1691005"/>
            <a:ext cx="10515600" cy="3618865"/>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WHY PYTHON?</a:t>
            </a:r>
          </a:p>
        </p:txBody>
      </p:sp>
      <p:sp>
        <p:nvSpPr>
          <p:cNvPr id="3" name="Content Placeholder 2"/>
          <p:cNvSpPr>
            <a:spLocks noGrp="1"/>
          </p:cNvSpPr>
          <p:nvPr>
            <p:ph idx="1"/>
          </p:nvPr>
        </p:nvSpPr>
        <p:spPr/>
        <p:txBody>
          <a:bodyPr/>
          <a:lstStyle/>
          <a:p>
            <a:r>
              <a:rPr lang="en-US"/>
              <a:t>Since 2012, Python has been consistently growing in popularity and the trend is likely to continue if not increase in the future.</a:t>
            </a:r>
          </a:p>
        </p:txBody>
      </p:sp>
      <p:pic>
        <p:nvPicPr>
          <p:cNvPr id="4" name="Picture 3"/>
          <p:cNvPicPr>
            <a:picLocks noChangeAspect="1"/>
          </p:cNvPicPr>
          <p:nvPr/>
        </p:nvPicPr>
        <p:blipFill>
          <a:blip r:embed="rId2"/>
          <a:stretch>
            <a:fillRect/>
          </a:stretch>
        </p:blipFill>
        <p:spPr>
          <a:xfrm>
            <a:off x="3063875" y="3009265"/>
            <a:ext cx="5924550" cy="32873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4400" b="1" strike="noStrike" spc="-1">
                <a:solidFill>
                  <a:srgbClr val="000000"/>
                </a:solidFill>
                <a:latin typeface="Calibri Light"/>
                <a:ea typeface="DejaVu Sans" panose="020B0603030804020204"/>
              </a:rPr>
              <a:t>TABLE OPERATORS.</a:t>
            </a:r>
            <a:endParaRPr lang="en-IN" sz="4400" b="0" strike="noStrike" spc="-1">
              <a:latin typeface="Arial"/>
            </a:endParaRPr>
          </a:p>
        </p:txBody>
      </p:sp>
      <p:sp>
        <p:nvSpPr>
          <p:cNvPr id="361"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rmAutofit/>
          </a:bodyPr>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Please remember that comparison operators are case sensitive and also data types are also taken into consideration.</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‘2’ == 2</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‘Bye’ == ‘bye’</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2 == 2</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‘Bye’ == ‘Bye’</a:t>
            </a:r>
            <a:endParaRPr lang="en-IN" sz="24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However, floating point will return true as long as the values are equal</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2.0 == 2</a:t>
            </a:r>
            <a:endParaRPr lang="en-IN" sz="2400" b="0" strike="noStrike" spc="-1">
              <a:latin typeface="Arial"/>
            </a:endParaRPr>
          </a:p>
        </p:txBody>
      </p:sp>
      <p:pic>
        <p:nvPicPr>
          <p:cNvPr id="4" name="Audio 3">
            <a:hlinkClick r:id="" action="ppaction://media"/>
            <a:extLst>
              <a:ext uri="{FF2B5EF4-FFF2-40B4-BE49-F238E27FC236}">
                <a16:creationId xmlns:a16="http://schemas.microsoft.com/office/drawing/2014/main" id="{E3A62079-1ABE-45DE-9085-5C3A915711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704"/>
    </mc:Choice>
    <mc:Fallback xmlns="">
      <p:transition spd="slow" advTm="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3600" b="1" strike="noStrike" spc="-1">
                <a:solidFill>
                  <a:srgbClr val="000000"/>
                </a:solidFill>
                <a:latin typeface="Calibri Light"/>
                <a:ea typeface="DejaVu Sans" panose="020B0603030804020204"/>
              </a:rPr>
              <a:t>CHAINING COMPARISON OPERATORS.</a:t>
            </a:r>
            <a:endParaRPr lang="en-IN" sz="3600" b="0" strike="noStrike" spc="-1">
              <a:latin typeface="Arial"/>
            </a:endParaRPr>
          </a:p>
        </p:txBody>
      </p:sp>
      <p:sp>
        <p:nvSpPr>
          <p:cNvPr id="363"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rmAutofit/>
          </a:bodyPr>
          <a:lstStyle/>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So far we saw how we can use the comparison operators to compare one value with another. </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To compare more than one value you will need to chain comparison operators. Ie you will need to use logical operators.</a:t>
            </a:r>
            <a:endParaRPr lang="en-IN" sz="2800" b="0" strike="noStrike" spc="-1">
              <a:latin typeface="Arial"/>
            </a:endParaRPr>
          </a:p>
          <a:p>
            <a:pPr marL="228600" indent="-226695">
              <a:lnSpc>
                <a:spcPct val="90000"/>
              </a:lnSpc>
              <a:spcBef>
                <a:spcPts val="1000"/>
              </a:spcBef>
              <a:buClr>
                <a:srgbClr val="000000"/>
              </a:buClr>
              <a:buFont typeface="Arial"/>
              <a:buChar char="•"/>
            </a:pPr>
            <a:r>
              <a:rPr lang="en-IN" sz="2800" b="0" strike="noStrike" spc="-1">
                <a:solidFill>
                  <a:srgbClr val="000000"/>
                </a:solidFill>
                <a:latin typeface="Calibri"/>
                <a:ea typeface="DejaVu Sans" panose="020B0603030804020204"/>
              </a:rPr>
              <a:t>We can use logical operators to combine comparisons,</a:t>
            </a:r>
            <a:endParaRPr lang="en-IN" sz="28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And</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Or</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400" b="0" strike="noStrike" spc="-1">
                <a:solidFill>
                  <a:srgbClr val="000000"/>
                </a:solidFill>
                <a:latin typeface="Calibri"/>
                <a:ea typeface="DejaVu Sans" panose="020B0603030804020204"/>
              </a:rPr>
              <a:t>Not</a:t>
            </a:r>
            <a:endParaRPr lang="en-IN" sz="2400" b="0" strike="noStrike" spc="-1">
              <a:latin typeface="Arial"/>
            </a:endParaRPr>
          </a:p>
        </p:txBody>
      </p:sp>
      <p:pic>
        <p:nvPicPr>
          <p:cNvPr id="3" name="Audio 2">
            <a:hlinkClick r:id="" action="ppaction://media"/>
            <a:extLst>
              <a:ext uri="{FF2B5EF4-FFF2-40B4-BE49-F238E27FC236}">
                <a16:creationId xmlns:a16="http://schemas.microsoft.com/office/drawing/2014/main" id="{722B5D9D-4840-BD0B-B65F-73D660BBDA6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838080" y="365040"/>
            <a:ext cx="10513800" cy="132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IN" sz="4400" b="1" strike="noStrike" spc="-1">
                <a:solidFill>
                  <a:srgbClr val="000000"/>
                </a:solidFill>
                <a:latin typeface="Calibri Light"/>
                <a:ea typeface="DejaVu Sans" panose="020B0603030804020204"/>
              </a:rPr>
              <a:t>COMPARISON OPERATOR.</a:t>
            </a:r>
            <a:endParaRPr lang="en-IN" sz="4400" b="0" strike="noStrike" spc="-1">
              <a:latin typeface="Arial"/>
            </a:endParaRPr>
          </a:p>
        </p:txBody>
      </p:sp>
      <p:sp>
        <p:nvSpPr>
          <p:cNvPr id="365" name="CustomShape 2"/>
          <p:cNvSpPr/>
          <p:nvPr/>
        </p:nvSpPr>
        <p:spPr>
          <a:xfrm>
            <a:off x="838080" y="1825560"/>
            <a:ext cx="10513800" cy="434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rmAutofit/>
          </a:bodyPr>
          <a:lstStyle/>
          <a:p>
            <a:pPr marL="228600" indent="-226695">
              <a:lnSpc>
                <a:spcPct val="90000"/>
              </a:lnSpc>
              <a:spcBef>
                <a:spcPts val="1000"/>
              </a:spcBef>
              <a:buClr>
                <a:srgbClr val="000000"/>
              </a:buClr>
              <a:buFont typeface="Arial"/>
              <a:buChar char="•"/>
            </a:pPr>
            <a:r>
              <a:rPr lang="en-IN" sz="2400" b="0" strike="noStrike" spc="-1">
                <a:solidFill>
                  <a:srgbClr val="000000"/>
                </a:solidFill>
                <a:latin typeface="Calibri"/>
                <a:ea typeface="DejaVu Sans" panose="020B0603030804020204"/>
              </a:rPr>
              <a:t>AND : In this oprerator, both the conditions must be true.</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&lt; 2</a:t>
            </a:r>
            <a:endParaRPr lang="en-IN" sz="20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2 &lt; 3</a:t>
            </a:r>
            <a:endParaRPr lang="en-IN" sz="20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&lt; 2 and 2 &lt; 3</a:t>
            </a:r>
            <a:endParaRPr lang="en-IN" sz="2000" b="0" strike="noStrike" spc="-1">
              <a:latin typeface="Arial"/>
            </a:endParaRPr>
          </a:p>
          <a:p>
            <a:pPr marL="228600" indent="-226695">
              <a:lnSpc>
                <a:spcPct val="90000"/>
              </a:lnSpc>
              <a:spcBef>
                <a:spcPts val="1000"/>
              </a:spcBef>
              <a:buClr>
                <a:srgbClr val="000000"/>
              </a:buClr>
              <a:buFont typeface="Arial"/>
              <a:buChar char="•"/>
            </a:pPr>
            <a:r>
              <a:rPr lang="en-IN" sz="2400" b="0" strike="noStrike" spc="-1">
                <a:solidFill>
                  <a:srgbClr val="000000"/>
                </a:solidFill>
                <a:latin typeface="Calibri"/>
                <a:ea typeface="DejaVu Sans" panose="020B0603030804020204"/>
              </a:rPr>
              <a:t>OR : In this operator, any one of the condition must be true.</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 1 or 2 == 2</a:t>
            </a:r>
            <a:endParaRPr lang="en-IN" sz="20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 2 or 2 == 3</a:t>
            </a:r>
            <a:endParaRPr lang="en-IN" sz="20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 2 or 2 == 2</a:t>
            </a:r>
            <a:endParaRPr lang="en-IN" sz="2000" b="0" strike="noStrike" spc="-1">
              <a:latin typeface="Arial"/>
            </a:endParaRPr>
          </a:p>
          <a:p>
            <a:pPr marL="228600" indent="-226695">
              <a:lnSpc>
                <a:spcPct val="90000"/>
              </a:lnSpc>
              <a:spcBef>
                <a:spcPts val="1000"/>
              </a:spcBef>
              <a:buClr>
                <a:srgbClr val="000000"/>
              </a:buClr>
              <a:buFont typeface="Arial"/>
              <a:buChar char="•"/>
            </a:pPr>
            <a:r>
              <a:rPr lang="en-IN" sz="2400" b="0" strike="noStrike" spc="-1">
                <a:solidFill>
                  <a:srgbClr val="000000"/>
                </a:solidFill>
                <a:latin typeface="Calibri"/>
                <a:ea typeface="DejaVu Sans" panose="020B0603030804020204"/>
              </a:rPr>
              <a:t>Not : Not is used to get the opposite of the boolean conditions.</a:t>
            </a:r>
            <a:endParaRPr lang="en-IN" sz="24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1 == 1</a:t>
            </a:r>
            <a:endParaRPr lang="en-IN" sz="2000" b="0" strike="noStrike" spc="-1">
              <a:latin typeface="Arial"/>
            </a:endParaRPr>
          </a:p>
          <a:p>
            <a:pPr marL="685800" lvl="1" indent="-226695">
              <a:lnSpc>
                <a:spcPct val="90000"/>
              </a:lnSpc>
              <a:spcBef>
                <a:spcPts val="500"/>
              </a:spcBef>
              <a:buClr>
                <a:srgbClr val="000000"/>
              </a:buClr>
              <a:buFont typeface="Arial"/>
              <a:buChar char="•"/>
            </a:pPr>
            <a:r>
              <a:rPr lang="en-IN" sz="2000" b="0" strike="noStrike" spc="-1">
                <a:solidFill>
                  <a:srgbClr val="000000"/>
                </a:solidFill>
                <a:latin typeface="Calibri"/>
                <a:ea typeface="DejaVu Sans" panose="020B0603030804020204"/>
              </a:rPr>
              <a:t>not(1 == 1)</a:t>
            </a:r>
            <a:endParaRPr lang="en-IN" sz="2000" b="0" strike="noStrike" spc="-1">
              <a:latin typeface="Arial"/>
            </a:endParaRPr>
          </a:p>
          <a:p>
            <a:pPr>
              <a:lnSpc>
                <a:spcPct val="100000"/>
              </a:lnSpc>
            </a:pPr>
            <a:endParaRPr lang="en-IN" sz="20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INDENTATION.</a:t>
            </a:r>
          </a:p>
        </p:txBody>
      </p:sp>
      <p:sp>
        <p:nvSpPr>
          <p:cNvPr id="3" name="Content Placeholder 2"/>
          <p:cNvSpPr>
            <a:spLocks noGrp="1"/>
          </p:cNvSpPr>
          <p:nvPr>
            <p:ph idx="1"/>
          </p:nvPr>
        </p:nvSpPr>
        <p:spPr/>
        <p:txBody>
          <a:bodyPr/>
          <a:lstStyle/>
          <a:p>
            <a:r>
              <a:rPr lang="en-US"/>
              <a:t>Indentation in python refers to the spaces and tabs that are used at the beginning of a statement.</a:t>
            </a:r>
          </a:p>
          <a:p>
            <a:r>
              <a:rPr lang="en-US"/>
              <a:t>The statements with the same indentation belong to the same group called a suite.</a:t>
            </a:r>
          </a:p>
          <a:p>
            <a:r>
              <a:rPr lang="en-US" altLang="en-US"/>
              <a:t>Example : </a:t>
            </a:r>
          </a:p>
          <a:p>
            <a:endParaRPr lang="en-US" altLang="en-US"/>
          </a:p>
        </p:txBody>
      </p:sp>
      <p:pic>
        <p:nvPicPr>
          <p:cNvPr id="4" name="Picture 3"/>
          <p:cNvPicPr>
            <a:picLocks noChangeAspect="1"/>
          </p:cNvPicPr>
          <p:nvPr/>
        </p:nvPicPr>
        <p:blipFill>
          <a:blip r:embed="rId2"/>
          <a:stretch>
            <a:fillRect/>
          </a:stretch>
        </p:blipFill>
        <p:spPr>
          <a:xfrm>
            <a:off x="838200" y="4199255"/>
            <a:ext cx="3933190" cy="1333500"/>
          </a:xfrm>
          <a:prstGeom prst="rect">
            <a:avLst/>
          </a:prstGeom>
        </p:spPr>
      </p:pic>
      <p:pic>
        <p:nvPicPr>
          <p:cNvPr id="5" name="Picture 4"/>
          <p:cNvPicPr>
            <a:picLocks noChangeAspect="1"/>
          </p:cNvPicPr>
          <p:nvPr/>
        </p:nvPicPr>
        <p:blipFill>
          <a:blip r:embed="rId3"/>
          <a:stretch>
            <a:fillRect/>
          </a:stretch>
        </p:blipFill>
        <p:spPr>
          <a:xfrm>
            <a:off x="6504940" y="4199255"/>
            <a:ext cx="4257040" cy="21812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t>THE IF STATEMENT (ALSO KNOWN AS DECISION MAKING).</a:t>
            </a:r>
          </a:p>
        </p:txBody>
      </p:sp>
      <p:sp>
        <p:nvSpPr>
          <p:cNvPr id="3" name="Content Placeholder 2"/>
          <p:cNvSpPr>
            <a:spLocks noGrp="1"/>
          </p:cNvSpPr>
          <p:nvPr>
            <p:ph idx="1"/>
          </p:nvPr>
        </p:nvSpPr>
        <p:spPr/>
        <p:txBody>
          <a:bodyPr>
            <a:noAutofit/>
          </a:bodyPr>
          <a:lstStyle/>
          <a:p>
            <a:r>
              <a:rPr lang="en-US"/>
              <a:t>Decisions in a program are used when the program has conditional choices to execute a block of code.</a:t>
            </a:r>
          </a:p>
          <a:p>
            <a:r>
              <a:rPr lang="en-US"/>
              <a:t>Lets take an example of traffic lights.</a:t>
            </a:r>
          </a:p>
          <a:p>
            <a:r>
              <a:rPr lang="en-US"/>
              <a:t>It is the prediction of conditions that occur while executing the program to specify actions.</a:t>
            </a:r>
          </a:p>
          <a:p>
            <a:r>
              <a:rPr lang="en-US"/>
              <a:t>Multiple expressions get evalated with an outcome of either True or False.</a:t>
            </a:r>
          </a:p>
          <a:p>
            <a:r>
              <a:rPr lang="en-US"/>
              <a:t>These are logical decisions, and python also provides decision making statements that is used to make a decision within a program for an application based on the user requirement.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ym typeface="+mn-ea"/>
              </a:rPr>
              <a:t>THE IF STATEMENT (ALSO KNOWN AS DECISION MAKING).</a:t>
            </a:r>
          </a:p>
        </p:txBody>
      </p:sp>
      <p:sp>
        <p:nvSpPr>
          <p:cNvPr id="3" name="Content Placeholder 2"/>
          <p:cNvSpPr>
            <a:spLocks noGrp="1"/>
          </p:cNvSpPr>
          <p:nvPr>
            <p:ph idx="1"/>
          </p:nvPr>
        </p:nvSpPr>
        <p:spPr/>
        <p:txBody>
          <a:bodyPr/>
          <a:lstStyle/>
          <a:p>
            <a:r>
              <a:rPr lang="en-US"/>
              <a:t>Below are the conditional statements that python provides.</a:t>
            </a:r>
          </a:p>
          <a:p>
            <a:r>
              <a:rPr lang="en-US"/>
              <a:t>if statements : Consists of a boolean expression which evaluates to True or False followed by one or more actions. </a:t>
            </a:r>
          </a:p>
          <a:p>
            <a:r>
              <a:rPr lang="en-US"/>
              <a:t>Syntax : </a:t>
            </a:r>
          </a:p>
          <a:p>
            <a:endParaRPr lang="en-US"/>
          </a:p>
          <a:p>
            <a:endParaRPr lang="en-US"/>
          </a:p>
          <a:p>
            <a:r>
              <a:rPr lang="en-US" altLang="en-US"/>
              <a:t>Example : </a:t>
            </a:r>
            <a:endParaRPr lang="en-US"/>
          </a:p>
          <a:p>
            <a:endParaRPr lang="en-US"/>
          </a:p>
        </p:txBody>
      </p:sp>
      <p:pic>
        <p:nvPicPr>
          <p:cNvPr id="4" name="Picture 3"/>
          <p:cNvPicPr>
            <a:picLocks noChangeAspect="1"/>
          </p:cNvPicPr>
          <p:nvPr/>
        </p:nvPicPr>
        <p:blipFill>
          <a:blip r:embed="rId2"/>
          <a:stretch>
            <a:fillRect/>
          </a:stretch>
        </p:blipFill>
        <p:spPr>
          <a:xfrm>
            <a:off x="838200" y="4460875"/>
            <a:ext cx="4104640" cy="876300"/>
          </a:xfrm>
          <a:prstGeom prst="rect">
            <a:avLst/>
          </a:prstGeom>
        </p:spPr>
      </p:pic>
      <p:pic>
        <p:nvPicPr>
          <p:cNvPr id="5" name="Picture 4"/>
          <p:cNvPicPr>
            <a:picLocks noChangeAspect="1"/>
          </p:cNvPicPr>
          <p:nvPr/>
        </p:nvPicPr>
        <p:blipFill>
          <a:blip r:embed="rId3"/>
          <a:stretch>
            <a:fillRect/>
          </a:stretch>
        </p:blipFill>
        <p:spPr>
          <a:xfrm>
            <a:off x="3373755" y="5460365"/>
            <a:ext cx="6047740" cy="13538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ym typeface="+mn-ea"/>
              </a:rPr>
              <a:t>THE IF STATEMENT (ALSO KNOWN AS DECISION MAKING).</a:t>
            </a:r>
          </a:p>
        </p:txBody>
      </p:sp>
      <p:sp>
        <p:nvSpPr>
          <p:cNvPr id="3" name="Content Placeholder 2"/>
          <p:cNvSpPr>
            <a:spLocks noGrp="1"/>
          </p:cNvSpPr>
          <p:nvPr>
            <p:ph idx="1"/>
          </p:nvPr>
        </p:nvSpPr>
        <p:spPr/>
        <p:txBody>
          <a:bodyPr/>
          <a:lstStyle/>
          <a:p>
            <a:r>
              <a:rPr lang="en-US" b="1"/>
              <a:t>if else statements :</a:t>
            </a:r>
            <a:r>
              <a:rPr lang="en-US"/>
              <a:t> Consists of a boolean expression followed by an optional else statement and if the expression evaluated to False, then else statement will be executed.</a:t>
            </a:r>
          </a:p>
          <a:p>
            <a:r>
              <a:rPr lang="en-US" altLang="en-US"/>
              <a:t>Syntax : </a:t>
            </a:r>
          </a:p>
          <a:p>
            <a:endParaRPr lang="en-US" altLang="en-US"/>
          </a:p>
          <a:p>
            <a:endParaRPr lang="en-US" altLang="en-US"/>
          </a:p>
          <a:p>
            <a:r>
              <a:rPr lang="en-US" altLang="en-US"/>
              <a:t>Example : </a:t>
            </a:r>
          </a:p>
        </p:txBody>
      </p:sp>
      <p:pic>
        <p:nvPicPr>
          <p:cNvPr id="4" name="Picture 3"/>
          <p:cNvPicPr>
            <a:picLocks noChangeAspect="1"/>
          </p:cNvPicPr>
          <p:nvPr/>
        </p:nvPicPr>
        <p:blipFill>
          <a:blip r:embed="rId2"/>
          <a:stretch>
            <a:fillRect/>
          </a:stretch>
        </p:blipFill>
        <p:spPr>
          <a:xfrm>
            <a:off x="2813050" y="3566160"/>
            <a:ext cx="3032760" cy="1376680"/>
          </a:xfrm>
          <a:prstGeom prst="rect">
            <a:avLst/>
          </a:prstGeom>
        </p:spPr>
      </p:pic>
      <p:pic>
        <p:nvPicPr>
          <p:cNvPr id="5" name="Picture 4"/>
          <p:cNvPicPr>
            <a:picLocks noChangeAspect="1"/>
          </p:cNvPicPr>
          <p:nvPr/>
        </p:nvPicPr>
        <p:blipFill>
          <a:blip r:embed="rId3"/>
          <a:stretch>
            <a:fillRect/>
          </a:stretch>
        </p:blipFill>
        <p:spPr>
          <a:xfrm>
            <a:off x="2966085" y="5017770"/>
            <a:ext cx="4328795" cy="17233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ym typeface="+mn-ea"/>
              </a:rPr>
              <a:t>THE IF STATEMENT (ALSO KNOWN AS DECISION MAKING).</a:t>
            </a:r>
          </a:p>
        </p:txBody>
      </p:sp>
      <p:sp>
        <p:nvSpPr>
          <p:cNvPr id="3" name="Content Placeholder 2"/>
          <p:cNvSpPr>
            <a:spLocks noGrp="1"/>
          </p:cNvSpPr>
          <p:nvPr>
            <p:ph idx="1"/>
          </p:nvPr>
        </p:nvSpPr>
        <p:spPr/>
        <p:txBody>
          <a:bodyPr/>
          <a:lstStyle/>
          <a:p>
            <a:r>
              <a:rPr lang="en-US" b="1"/>
              <a:t>elif or nested statement :</a:t>
            </a:r>
            <a:r>
              <a:rPr lang="en-US"/>
              <a:t> We can implement if statement and if-else statement inside another if or if-else statement. Here there are more than one if conditions are applied and there can be more than one within elif.</a:t>
            </a:r>
          </a:p>
          <a:p>
            <a:r>
              <a:rPr lang="en-US" altLang="en-US"/>
              <a:t>Syntax : 						Example :</a:t>
            </a:r>
          </a:p>
        </p:txBody>
      </p:sp>
      <p:pic>
        <p:nvPicPr>
          <p:cNvPr id="4" name="Picture 3"/>
          <p:cNvPicPr>
            <a:picLocks noChangeAspect="1"/>
          </p:cNvPicPr>
          <p:nvPr/>
        </p:nvPicPr>
        <p:blipFill>
          <a:blip r:embed="rId2"/>
          <a:stretch>
            <a:fillRect/>
          </a:stretch>
        </p:blipFill>
        <p:spPr>
          <a:xfrm>
            <a:off x="1234440" y="4309745"/>
            <a:ext cx="3218180" cy="2064385"/>
          </a:xfrm>
          <a:prstGeom prst="rect">
            <a:avLst/>
          </a:prstGeom>
        </p:spPr>
      </p:pic>
      <p:pic>
        <p:nvPicPr>
          <p:cNvPr id="5" name="Picture 4"/>
          <p:cNvPicPr>
            <a:picLocks noChangeAspect="1"/>
          </p:cNvPicPr>
          <p:nvPr/>
        </p:nvPicPr>
        <p:blipFill>
          <a:blip r:embed="rId3"/>
          <a:stretch>
            <a:fillRect/>
          </a:stretch>
        </p:blipFill>
        <p:spPr>
          <a:xfrm>
            <a:off x="6755765" y="4309745"/>
            <a:ext cx="4294505" cy="23241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LOOPS IN PYTHON.</a:t>
            </a:r>
          </a:p>
        </p:txBody>
      </p:sp>
      <p:sp>
        <p:nvSpPr>
          <p:cNvPr id="3" name="Content Placeholder 2"/>
          <p:cNvSpPr>
            <a:spLocks noGrp="1"/>
          </p:cNvSpPr>
          <p:nvPr>
            <p:ph idx="1"/>
          </p:nvPr>
        </p:nvSpPr>
        <p:spPr/>
        <p:txBody>
          <a:bodyPr>
            <a:noAutofit/>
          </a:bodyPr>
          <a:lstStyle/>
          <a:p>
            <a:r>
              <a:rPr lang="en-US"/>
              <a:t>In general, statements are executed sequently.</a:t>
            </a:r>
          </a:p>
          <a:p>
            <a:r>
              <a:rPr lang="en-US"/>
              <a:t>The first statement in a function is executed first, followed by the second and so on.</a:t>
            </a:r>
          </a:p>
          <a:p>
            <a:r>
              <a:rPr lang="en-US"/>
              <a:t>There may be a situation when you need to execute a block of code several number of times.</a:t>
            </a:r>
          </a:p>
          <a:p>
            <a:r>
              <a:rPr lang="en-US"/>
              <a:t>Programming languages provide various control structures that allow for more complicated execution paths.</a:t>
            </a:r>
          </a:p>
          <a:p>
            <a:r>
              <a:rPr lang="en-US"/>
              <a:t>A loop statement allows us to execute a statement or a group of statements multiple times.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WHILE.</a:t>
            </a:r>
          </a:p>
        </p:txBody>
      </p:sp>
      <p:sp>
        <p:nvSpPr>
          <p:cNvPr id="3" name="Content Placeholder 2"/>
          <p:cNvSpPr>
            <a:spLocks noGrp="1"/>
          </p:cNvSpPr>
          <p:nvPr>
            <p:ph idx="1"/>
          </p:nvPr>
        </p:nvSpPr>
        <p:spPr/>
        <p:txBody>
          <a:bodyPr/>
          <a:lstStyle/>
          <a:p>
            <a:r>
              <a:rPr lang="en-US"/>
              <a:t>Python provides the following type of loops to handle loop requirements.</a:t>
            </a:r>
          </a:p>
          <a:p>
            <a:pPr lvl="1"/>
            <a:r>
              <a:rPr lang="en-US" altLang="en-US"/>
              <a:t>While loops</a:t>
            </a:r>
          </a:p>
          <a:p>
            <a:pPr lvl="1"/>
            <a:r>
              <a:rPr lang="en-US" altLang="en-US"/>
              <a:t>For loops</a:t>
            </a:r>
          </a:p>
          <a:p>
            <a:pPr lvl="1"/>
            <a:r>
              <a:rPr lang="en-US" altLang="en-US"/>
              <a:t>Nester loops</a:t>
            </a:r>
          </a:p>
          <a:p>
            <a:r>
              <a:rPr lang="en-US" altLang="en-US" b="1"/>
              <a:t>While loop :</a:t>
            </a:r>
            <a:r>
              <a:rPr lang="en-US" altLang="en-US"/>
              <a:t> Repeats the statement or a group of statements while a given condition is True. It tests the  given condition before executing the loop body.</a:t>
            </a:r>
          </a:p>
          <a:p>
            <a:r>
              <a:rPr lang="en-US" altLang="en-US" b="1"/>
              <a:t>Syntax : </a:t>
            </a:r>
          </a:p>
        </p:txBody>
      </p:sp>
      <p:pic>
        <p:nvPicPr>
          <p:cNvPr id="4" name="Picture 3"/>
          <p:cNvPicPr>
            <a:picLocks noChangeAspect="1"/>
          </p:cNvPicPr>
          <p:nvPr/>
        </p:nvPicPr>
        <p:blipFill>
          <a:blip r:embed="rId2"/>
          <a:stretch>
            <a:fillRect/>
          </a:stretch>
        </p:blipFill>
        <p:spPr>
          <a:xfrm>
            <a:off x="838200" y="5671820"/>
            <a:ext cx="4257040" cy="1000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WHY PYTHON ?</a:t>
            </a:r>
          </a:p>
        </p:txBody>
      </p:sp>
      <p:sp>
        <p:nvSpPr>
          <p:cNvPr id="3" name="Content Placeholder 2"/>
          <p:cNvSpPr>
            <a:spLocks noGrp="1"/>
          </p:cNvSpPr>
          <p:nvPr>
            <p:ph idx="1"/>
          </p:nvPr>
        </p:nvSpPr>
        <p:spPr/>
        <p:txBody>
          <a:bodyPr>
            <a:noAutofit/>
          </a:bodyPr>
          <a:lstStyle/>
          <a:p>
            <a:r>
              <a:rPr lang="en-US" sz="2000"/>
              <a:t>Python being a high level programming language allows you to focus more on core functionality of the application by taking care of the common programming tasks.</a:t>
            </a:r>
          </a:p>
          <a:p>
            <a:r>
              <a:rPr lang="en-US" sz="2000"/>
              <a:t>Below are some of the reason why python has become famous rapidly.</a:t>
            </a:r>
          </a:p>
          <a:p>
            <a:r>
              <a:rPr lang="en-US" sz="2000"/>
              <a:t>Works on different platforms (Linux, Windows, MacOS, etc).</a:t>
            </a:r>
          </a:p>
          <a:p>
            <a:r>
              <a:rPr lang="en-US" sz="2000"/>
              <a:t>Has a simple syntax which is similar to english like language.</a:t>
            </a:r>
          </a:p>
          <a:p>
            <a:r>
              <a:rPr lang="en-US" sz="2000"/>
              <a:t>Has a syntax that allows developers to write programs with fewer lines of code than some other programming languages.</a:t>
            </a:r>
          </a:p>
          <a:p>
            <a:r>
              <a:rPr lang="en-US" sz="2000"/>
              <a:t>Runs on a interpreter system, meaning the code can be executed as soon as it is written.</a:t>
            </a:r>
          </a:p>
          <a:p>
            <a:r>
              <a:rPr lang="en-US" sz="2000"/>
              <a:t>Can be treated in a procedural way, and object oriented way and also as a functional way.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WHILE.</a:t>
            </a:r>
          </a:p>
        </p:txBody>
      </p:sp>
      <p:sp>
        <p:nvSpPr>
          <p:cNvPr id="3" name="Content Placeholder 2"/>
          <p:cNvSpPr>
            <a:spLocks noGrp="1"/>
          </p:cNvSpPr>
          <p:nvPr>
            <p:ph idx="1"/>
          </p:nvPr>
        </p:nvSpPr>
        <p:spPr/>
        <p:txBody>
          <a:bodyPr/>
          <a:lstStyle/>
          <a:p>
            <a:r>
              <a:rPr lang="en-US" altLang="en-US" b="1"/>
              <a:t>Example : </a:t>
            </a:r>
          </a:p>
          <a:p>
            <a:endParaRPr lang="en-US" altLang="en-US" b="1"/>
          </a:p>
        </p:txBody>
      </p:sp>
      <p:pic>
        <p:nvPicPr>
          <p:cNvPr id="4" name="Picture 3"/>
          <p:cNvPicPr>
            <a:picLocks noChangeAspect="1"/>
          </p:cNvPicPr>
          <p:nvPr/>
        </p:nvPicPr>
        <p:blipFill>
          <a:blip r:embed="rId2"/>
          <a:stretch>
            <a:fillRect/>
          </a:stretch>
        </p:blipFill>
        <p:spPr>
          <a:xfrm>
            <a:off x="838200" y="2352675"/>
            <a:ext cx="4627245" cy="2152650"/>
          </a:xfrm>
          <a:prstGeom prst="rect">
            <a:avLst/>
          </a:prstGeom>
        </p:spPr>
      </p:pic>
      <p:pic>
        <p:nvPicPr>
          <p:cNvPr id="5" name="Picture 4"/>
          <p:cNvPicPr>
            <a:picLocks noChangeAspect="1"/>
          </p:cNvPicPr>
          <p:nvPr/>
        </p:nvPicPr>
        <p:blipFill>
          <a:blip r:embed="rId3"/>
          <a:stretch>
            <a:fillRect/>
          </a:stretch>
        </p:blipFill>
        <p:spPr>
          <a:xfrm>
            <a:off x="838200" y="4604385"/>
            <a:ext cx="9428480" cy="19526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WHILE.</a:t>
            </a:r>
          </a:p>
        </p:txBody>
      </p:sp>
      <p:sp>
        <p:nvSpPr>
          <p:cNvPr id="3" name="Content Placeholder 2"/>
          <p:cNvSpPr>
            <a:spLocks noGrp="1"/>
          </p:cNvSpPr>
          <p:nvPr>
            <p:ph idx="1"/>
          </p:nvPr>
        </p:nvSpPr>
        <p:spPr/>
        <p:txBody>
          <a:bodyPr/>
          <a:lstStyle/>
          <a:p>
            <a:r>
              <a:rPr lang="en-US"/>
              <a:t>Using else statements with loop :</a:t>
            </a:r>
          </a:p>
        </p:txBody>
      </p:sp>
      <p:pic>
        <p:nvPicPr>
          <p:cNvPr id="4" name="Picture 3"/>
          <p:cNvPicPr>
            <a:picLocks noChangeAspect="1"/>
          </p:cNvPicPr>
          <p:nvPr/>
        </p:nvPicPr>
        <p:blipFill>
          <a:blip r:embed="rId2"/>
          <a:stretch>
            <a:fillRect/>
          </a:stretch>
        </p:blipFill>
        <p:spPr>
          <a:xfrm>
            <a:off x="838200" y="2620645"/>
            <a:ext cx="7181215" cy="27616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FOR.</a:t>
            </a:r>
          </a:p>
        </p:txBody>
      </p:sp>
      <p:sp>
        <p:nvSpPr>
          <p:cNvPr id="3" name="Content Placeholder 2"/>
          <p:cNvSpPr>
            <a:spLocks noGrp="1"/>
          </p:cNvSpPr>
          <p:nvPr>
            <p:ph idx="1"/>
          </p:nvPr>
        </p:nvSpPr>
        <p:spPr/>
        <p:txBody>
          <a:bodyPr/>
          <a:lstStyle/>
          <a:p>
            <a:r>
              <a:rPr lang="en-US"/>
              <a:t>For loop : Executes a sequence of statements multiple times.</a:t>
            </a:r>
          </a:p>
          <a:p>
            <a:r>
              <a:rPr lang="en-US"/>
              <a:t>Syntax :</a:t>
            </a:r>
          </a:p>
          <a:p>
            <a:endParaRPr lang="en-US"/>
          </a:p>
          <a:p>
            <a:endParaRPr lang="en-US"/>
          </a:p>
          <a:p>
            <a:r>
              <a:rPr lang="en-US"/>
              <a:t>Example:</a:t>
            </a:r>
          </a:p>
        </p:txBody>
      </p:sp>
      <p:pic>
        <p:nvPicPr>
          <p:cNvPr id="4" name="Picture 3"/>
          <p:cNvPicPr>
            <a:picLocks noChangeAspect="1"/>
          </p:cNvPicPr>
          <p:nvPr/>
        </p:nvPicPr>
        <p:blipFill>
          <a:blip r:embed="rId2"/>
          <a:stretch>
            <a:fillRect/>
          </a:stretch>
        </p:blipFill>
        <p:spPr>
          <a:xfrm>
            <a:off x="3462655" y="3166745"/>
            <a:ext cx="5266690" cy="1066800"/>
          </a:xfrm>
          <a:prstGeom prst="rect">
            <a:avLst/>
          </a:prstGeom>
        </p:spPr>
      </p:pic>
      <p:pic>
        <p:nvPicPr>
          <p:cNvPr id="5" name="Picture 4"/>
          <p:cNvPicPr>
            <a:picLocks noChangeAspect="1"/>
          </p:cNvPicPr>
          <p:nvPr/>
        </p:nvPicPr>
        <p:blipFill>
          <a:blip r:embed="rId3"/>
          <a:stretch>
            <a:fillRect/>
          </a:stretch>
        </p:blipFill>
        <p:spPr>
          <a:xfrm>
            <a:off x="838200" y="4780280"/>
            <a:ext cx="4248150" cy="1123950"/>
          </a:xfrm>
          <a:prstGeom prst="rect">
            <a:avLst/>
          </a:prstGeom>
        </p:spPr>
      </p:pic>
      <p:pic>
        <p:nvPicPr>
          <p:cNvPr id="6" name="Picture 5"/>
          <p:cNvPicPr>
            <a:picLocks noChangeAspect="1"/>
          </p:cNvPicPr>
          <p:nvPr/>
        </p:nvPicPr>
        <p:blipFill>
          <a:blip r:embed="rId4"/>
          <a:stretch>
            <a:fillRect/>
          </a:stretch>
        </p:blipFill>
        <p:spPr>
          <a:xfrm>
            <a:off x="5642610" y="4780280"/>
            <a:ext cx="6113780" cy="14763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FOR.</a:t>
            </a:r>
            <a:endParaRPr lang="en-US"/>
          </a:p>
        </p:txBody>
      </p:sp>
      <p:sp>
        <p:nvSpPr>
          <p:cNvPr id="3" name="Content Placeholder 2"/>
          <p:cNvSpPr>
            <a:spLocks noGrp="1"/>
          </p:cNvSpPr>
          <p:nvPr>
            <p:ph idx="1"/>
          </p:nvPr>
        </p:nvSpPr>
        <p:spPr/>
        <p:txBody>
          <a:bodyPr/>
          <a:lstStyle/>
          <a:p>
            <a:r>
              <a:rPr lang="en-US"/>
              <a:t>Using else statements with for loop :</a:t>
            </a:r>
          </a:p>
        </p:txBody>
      </p:sp>
      <p:pic>
        <p:nvPicPr>
          <p:cNvPr id="4" name="Picture 3"/>
          <p:cNvPicPr>
            <a:picLocks noChangeAspect="1"/>
          </p:cNvPicPr>
          <p:nvPr/>
        </p:nvPicPr>
        <p:blipFill>
          <a:blip r:embed="rId2"/>
          <a:stretch>
            <a:fillRect/>
          </a:stretch>
        </p:blipFill>
        <p:spPr>
          <a:xfrm>
            <a:off x="1278255" y="2611120"/>
            <a:ext cx="9635490" cy="36664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NESTED.</a:t>
            </a:r>
          </a:p>
        </p:txBody>
      </p:sp>
      <p:sp>
        <p:nvSpPr>
          <p:cNvPr id="3" name="Content Placeholder 2"/>
          <p:cNvSpPr>
            <a:spLocks noGrp="1"/>
          </p:cNvSpPr>
          <p:nvPr>
            <p:ph idx="1"/>
          </p:nvPr>
        </p:nvSpPr>
        <p:spPr/>
        <p:txBody>
          <a:bodyPr/>
          <a:lstStyle/>
          <a:p>
            <a:r>
              <a:rPr lang="en-US"/>
              <a:t>nested loops : Use one or more than one loop inside any another while, for and do...while loop.</a:t>
            </a:r>
          </a:p>
          <a:p>
            <a:r>
              <a:rPr lang="en-US"/>
              <a:t>Syntax :</a:t>
            </a:r>
          </a:p>
          <a:p>
            <a:endParaRPr lang="en-US"/>
          </a:p>
          <a:p>
            <a:endParaRPr lang="en-US"/>
          </a:p>
          <a:p>
            <a:r>
              <a:rPr lang="en-US"/>
              <a:t>Example :</a:t>
            </a:r>
          </a:p>
        </p:txBody>
      </p:sp>
      <p:pic>
        <p:nvPicPr>
          <p:cNvPr id="4" name="Picture 3"/>
          <p:cNvPicPr>
            <a:picLocks noChangeAspect="1"/>
          </p:cNvPicPr>
          <p:nvPr/>
        </p:nvPicPr>
        <p:blipFill>
          <a:blip r:embed="rId2"/>
          <a:stretch>
            <a:fillRect/>
          </a:stretch>
        </p:blipFill>
        <p:spPr>
          <a:xfrm>
            <a:off x="2816225" y="2841625"/>
            <a:ext cx="4524375" cy="1281430"/>
          </a:xfrm>
          <a:prstGeom prst="rect">
            <a:avLst/>
          </a:prstGeom>
        </p:spPr>
      </p:pic>
      <p:pic>
        <p:nvPicPr>
          <p:cNvPr id="5" name="Picture 4"/>
          <p:cNvPicPr>
            <a:picLocks noChangeAspect="1"/>
          </p:cNvPicPr>
          <p:nvPr/>
        </p:nvPicPr>
        <p:blipFill>
          <a:blip r:embed="rId3"/>
          <a:stretch>
            <a:fillRect/>
          </a:stretch>
        </p:blipFill>
        <p:spPr>
          <a:xfrm>
            <a:off x="2816225" y="4624070"/>
            <a:ext cx="6600190" cy="21431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LOOPS IN PYTHON </a:t>
            </a:r>
            <a:r>
              <a:rPr lang="en-US" altLang="en-US" b="1">
                <a:sym typeface="+mn-ea"/>
              </a:rPr>
              <a:t>- NESTED.</a:t>
            </a:r>
            <a:endParaRPr lang="en-US"/>
          </a:p>
        </p:txBody>
      </p:sp>
      <p:sp>
        <p:nvSpPr>
          <p:cNvPr id="3" name="Content Placeholder 2"/>
          <p:cNvSpPr>
            <a:spLocks noGrp="1"/>
          </p:cNvSpPr>
          <p:nvPr>
            <p:ph idx="1"/>
          </p:nvPr>
        </p:nvSpPr>
        <p:spPr/>
        <p:txBody>
          <a:bodyPr/>
          <a:lstStyle/>
          <a:p>
            <a:r>
              <a:rPr lang="en-US"/>
              <a:t>While loop with else block :</a:t>
            </a:r>
          </a:p>
          <a:p>
            <a:endParaRPr lang="en-US"/>
          </a:p>
        </p:txBody>
      </p:sp>
      <p:pic>
        <p:nvPicPr>
          <p:cNvPr id="4" name="Picture 3"/>
          <p:cNvPicPr>
            <a:picLocks noChangeAspect="1"/>
          </p:cNvPicPr>
          <p:nvPr/>
        </p:nvPicPr>
        <p:blipFill>
          <a:blip r:embed="rId2"/>
          <a:stretch>
            <a:fillRect/>
          </a:stretch>
        </p:blipFill>
        <p:spPr>
          <a:xfrm>
            <a:off x="3572510" y="2523490"/>
            <a:ext cx="5047615" cy="24669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LOOP CONTROL STATEMENTS.</a:t>
            </a:r>
          </a:p>
        </p:txBody>
      </p:sp>
      <p:sp>
        <p:nvSpPr>
          <p:cNvPr id="3" name="Content Placeholder 2"/>
          <p:cNvSpPr>
            <a:spLocks noGrp="1"/>
          </p:cNvSpPr>
          <p:nvPr>
            <p:ph idx="1"/>
          </p:nvPr>
        </p:nvSpPr>
        <p:spPr/>
        <p:txBody>
          <a:bodyPr/>
          <a:lstStyle/>
          <a:p>
            <a:r>
              <a:rPr lang="en-US"/>
              <a:t>Loop control statements are used to change the execution from its normal sequence.</a:t>
            </a:r>
          </a:p>
          <a:p>
            <a:r>
              <a:rPr lang="en-US"/>
              <a:t>When execution leaves a scope, all automatic objects that were created in that scope are destroyed.</a:t>
            </a:r>
          </a:p>
          <a:p>
            <a:r>
              <a:rPr lang="en-US"/>
              <a:t>Python provides the following control statements.</a:t>
            </a:r>
          </a:p>
          <a:p>
            <a:pPr lvl="1"/>
            <a:r>
              <a:rPr lang="en-US"/>
              <a:t>break.</a:t>
            </a:r>
          </a:p>
          <a:p>
            <a:pPr lvl="1"/>
            <a:r>
              <a:rPr lang="en-US"/>
              <a:t>continue.</a:t>
            </a:r>
          </a:p>
          <a:p>
            <a:pPr lvl="1"/>
            <a:r>
              <a:rPr lang="en-US"/>
              <a:t>pass.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a:sym typeface="+mn-ea"/>
              </a:rPr>
              <a:t>LOOP CONTROL STATEMENTS - BREAK.</a:t>
            </a:r>
          </a:p>
        </p:txBody>
      </p:sp>
      <p:sp>
        <p:nvSpPr>
          <p:cNvPr id="3" name="Content Placeholder 2"/>
          <p:cNvSpPr>
            <a:spLocks noGrp="1"/>
          </p:cNvSpPr>
          <p:nvPr>
            <p:ph idx="1"/>
          </p:nvPr>
        </p:nvSpPr>
        <p:spPr/>
        <p:txBody>
          <a:bodyPr/>
          <a:lstStyle/>
          <a:p>
            <a:r>
              <a:rPr lang="en-US"/>
              <a:t>Terminates the loop statement and transfers the execution to the statement immediately following the loop.</a:t>
            </a:r>
          </a:p>
          <a:p>
            <a:r>
              <a:rPr lang="en-US"/>
              <a:t>With the break statement we can stop the loop before it has looped through all the items.</a:t>
            </a:r>
          </a:p>
        </p:txBody>
      </p:sp>
      <p:pic>
        <p:nvPicPr>
          <p:cNvPr id="4" name="Picture 3"/>
          <p:cNvPicPr>
            <a:picLocks noChangeAspect="1"/>
          </p:cNvPicPr>
          <p:nvPr/>
        </p:nvPicPr>
        <p:blipFill>
          <a:blip r:embed="rId2"/>
          <a:stretch>
            <a:fillRect/>
          </a:stretch>
        </p:blipFill>
        <p:spPr>
          <a:xfrm>
            <a:off x="838200" y="4024630"/>
            <a:ext cx="4448810" cy="2152650"/>
          </a:xfrm>
          <a:prstGeom prst="rect">
            <a:avLst/>
          </a:prstGeom>
        </p:spPr>
      </p:pic>
      <p:pic>
        <p:nvPicPr>
          <p:cNvPr id="5" name="Picture 4"/>
          <p:cNvPicPr>
            <a:picLocks noChangeAspect="1"/>
          </p:cNvPicPr>
          <p:nvPr/>
        </p:nvPicPr>
        <p:blipFill>
          <a:blip r:embed="rId3"/>
          <a:stretch>
            <a:fillRect/>
          </a:stretch>
        </p:blipFill>
        <p:spPr>
          <a:xfrm>
            <a:off x="5798820" y="3963035"/>
            <a:ext cx="4814570" cy="22764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a:sym typeface="+mn-ea"/>
              </a:rPr>
              <a:t>LOOP CONTROL STATEMENTS - CONTINUE.</a:t>
            </a:r>
          </a:p>
        </p:txBody>
      </p:sp>
      <p:sp>
        <p:nvSpPr>
          <p:cNvPr id="3" name="Content Placeholder 2"/>
          <p:cNvSpPr>
            <a:spLocks noGrp="1"/>
          </p:cNvSpPr>
          <p:nvPr>
            <p:ph idx="1"/>
          </p:nvPr>
        </p:nvSpPr>
        <p:spPr/>
        <p:txBody>
          <a:bodyPr/>
          <a:lstStyle/>
          <a:p>
            <a:r>
              <a:rPr lang="en-US"/>
              <a:t>Causes the loop to skip the remainder of its body and immediately retest its condition prior to reiterating.</a:t>
            </a:r>
          </a:p>
          <a:p>
            <a:r>
              <a:rPr lang="en-US"/>
              <a:t>With the continue statement we can stop the current iteration of the loop, and continue with the next loop.</a:t>
            </a:r>
          </a:p>
        </p:txBody>
      </p:sp>
      <p:pic>
        <p:nvPicPr>
          <p:cNvPr id="4" name="Picture 3"/>
          <p:cNvPicPr>
            <a:picLocks noChangeAspect="1"/>
          </p:cNvPicPr>
          <p:nvPr/>
        </p:nvPicPr>
        <p:blipFill>
          <a:blip r:embed="rId2"/>
          <a:stretch>
            <a:fillRect/>
          </a:stretch>
        </p:blipFill>
        <p:spPr>
          <a:xfrm>
            <a:off x="838200" y="3758565"/>
            <a:ext cx="4659630" cy="2019300"/>
          </a:xfrm>
          <a:prstGeom prst="rect">
            <a:avLst/>
          </a:prstGeom>
        </p:spPr>
      </p:pic>
      <p:pic>
        <p:nvPicPr>
          <p:cNvPr id="5" name="Picture 4"/>
          <p:cNvPicPr>
            <a:picLocks noChangeAspect="1"/>
          </p:cNvPicPr>
          <p:nvPr/>
        </p:nvPicPr>
        <p:blipFill>
          <a:blip r:embed="rId3"/>
          <a:stretch>
            <a:fillRect/>
          </a:stretch>
        </p:blipFill>
        <p:spPr>
          <a:xfrm>
            <a:off x="6557010" y="3758565"/>
            <a:ext cx="3447415" cy="22574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sym typeface="+mn-ea"/>
              </a:rPr>
              <a:t>LOOP CONTROL STATEMENTS - PASS.</a:t>
            </a:r>
          </a:p>
        </p:txBody>
      </p:sp>
      <p:sp>
        <p:nvSpPr>
          <p:cNvPr id="3" name="Content Placeholder 2"/>
          <p:cNvSpPr>
            <a:spLocks noGrp="1"/>
          </p:cNvSpPr>
          <p:nvPr>
            <p:ph idx="1"/>
          </p:nvPr>
        </p:nvSpPr>
        <p:spPr/>
        <p:txBody>
          <a:bodyPr/>
          <a:lstStyle/>
          <a:p>
            <a:r>
              <a:rPr lang="en-US" dirty="0"/>
              <a:t>Used when a statement is required syntactically but you do not want any command or code to execute.</a:t>
            </a:r>
          </a:p>
          <a:p>
            <a:r>
              <a:rPr lang="en-US" dirty="0"/>
              <a:t>For loops cannot be empty, but if you for some reason have a for loop with no content, you can use the pass statement to avoid getting an error.</a:t>
            </a:r>
          </a:p>
        </p:txBody>
      </p:sp>
      <p:pic>
        <p:nvPicPr>
          <p:cNvPr id="4" name="Picture 3"/>
          <p:cNvPicPr>
            <a:picLocks noChangeAspect="1"/>
          </p:cNvPicPr>
          <p:nvPr/>
        </p:nvPicPr>
        <p:blipFill>
          <a:blip r:embed="rId2"/>
          <a:stretch>
            <a:fillRect/>
          </a:stretch>
        </p:blipFill>
        <p:spPr>
          <a:xfrm>
            <a:off x="838200" y="4379595"/>
            <a:ext cx="3485515" cy="1104900"/>
          </a:xfrm>
          <a:prstGeom prst="rect">
            <a:avLst/>
          </a:prstGeom>
        </p:spPr>
      </p:pic>
      <p:pic>
        <p:nvPicPr>
          <p:cNvPr id="5" name="Picture 4"/>
          <p:cNvPicPr>
            <a:picLocks noChangeAspect="1"/>
          </p:cNvPicPr>
          <p:nvPr/>
        </p:nvPicPr>
        <p:blipFill>
          <a:blip r:embed="rId3"/>
          <a:stretch>
            <a:fillRect/>
          </a:stretch>
        </p:blipFill>
        <p:spPr>
          <a:xfrm>
            <a:off x="5150485" y="4379595"/>
            <a:ext cx="3418840" cy="1419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WHY PYTHON ?</a:t>
            </a:r>
          </a:p>
        </p:txBody>
      </p:sp>
      <p:sp>
        <p:nvSpPr>
          <p:cNvPr id="3" name="Content Placeholder 2"/>
          <p:cNvSpPr>
            <a:spLocks noGrp="1"/>
          </p:cNvSpPr>
          <p:nvPr>
            <p:ph idx="1"/>
          </p:nvPr>
        </p:nvSpPr>
        <p:spPr/>
        <p:txBody>
          <a:bodyPr>
            <a:noAutofit/>
          </a:bodyPr>
          <a:lstStyle/>
          <a:p>
            <a:r>
              <a:rPr lang="en-US" dirty="0">
                <a:sym typeface="+mn-ea"/>
              </a:rPr>
              <a:t>There's a python library for everything,</a:t>
            </a:r>
            <a:endParaRPr lang="en-US" dirty="0"/>
          </a:p>
          <a:p>
            <a:pPr lvl="1"/>
            <a:r>
              <a:rPr lang="en-US" altLang="en-US" dirty="0">
                <a:sym typeface="+mn-ea"/>
              </a:rPr>
              <a:t>D</a:t>
            </a:r>
            <a:r>
              <a:rPr lang="en-US" dirty="0">
                <a:sym typeface="+mn-ea"/>
              </a:rPr>
              <a:t>ata visualization</a:t>
            </a:r>
            <a:endParaRPr lang="en-US" dirty="0"/>
          </a:p>
          <a:p>
            <a:pPr lvl="1"/>
            <a:r>
              <a:rPr lang="en-US" altLang="en-US" dirty="0">
                <a:sym typeface="+mn-ea"/>
              </a:rPr>
              <a:t>M</a:t>
            </a:r>
            <a:r>
              <a:rPr lang="en-US" dirty="0">
                <a:sym typeface="+mn-ea"/>
              </a:rPr>
              <a:t>achine learning</a:t>
            </a:r>
            <a:endParaRPr lang="en-US" dirty="0"/>
          </a:p>
          <a:p>
            <a:pPr lvl="1"/>
            <a:r>
              <a:rPr lang="en-US" altLang="en-US" dirty="0">
                <a:sym typeface="+mn-ea"/>
              </a:rPr>
              <a:t>D</a:t>
            </a:r>
            <a:r>
              <a:rPr lang="en-US" dirty="0">
                <a:sym typeface="+mn-ea"/>
              </a:rPr>
              <a:t>ata science</a:t>
            </a:r>
            <a:endParaRPr lang="en-US" dirty="0"/>
          </a:p>
          <a:p>
            <a:pPr lvl="1"/>
            <a:r>
              <a:rPr lang="en-US" altLang="en-US" dirty="0">
                <a:sym typeface="+mn-ea"/>
              </a:rPr>
              <a:t>N</a:t>
            </a:r>
            <a:r>
              <a:rPr lang="en-US" dirty="0">
                <a:sym typeface="+mn-ea"/>
              </a:rPr>
              <a:t>atural language processing</a:t>
            </a:r>
            <a:endParaRPr lang="en-US" dirty="0"/>
          </a:p>
          <a:p>
            <a:pPr lvl="1"/>
            <a:r>
              <a:rPr lang="en-US" altLang="en-US" dirty="0">
                <a:sym typeface="+mn-ea"/>
              </a:rPr>
              <a:t>C</a:t>
            </a:r>
            <a:r>
              <a:rPr lang="en-US" dirty="0">
                <a:sym typeface="+mn-ea"/>
              </a:rPr>
              <a:t>omplex data analysis.</a:t>
            </a:r>
            <a:endParaRPr lang="en-US" dirty="0"/>
          </a:p>
          <a:p>
            <a:r>
              <a:rPr lang="en-US" dirty="0">
                <a:sym typeface="+mn-ea"/>
              </a:rPr>
              <a:t>There is a variety of framework to choose from,</a:t>
            </a:r>
            <a:endParaRPr lang="en-US" dirty="0"/>
          </a:p>
          <a:p>
            <a:pPr lvl="1"/>
            <a:r>
              <a:rPr lang="en-US" dirty="0">
                <a:sym typeface="+mn-ea"/>
              </a:rPr>
              <a:t>Django</a:t>
            </a:r>
          </a:p>
          <a:p>
            <a:pPr lvl="1"/>
            <a:r>
              <a:rPr lang="en-US" dirty="0"/>
              <a:t>Flask</a:t>
            </a:r>
          </a:p>
          <a:p>
            <a:pPr lvl="1"/>
            <a:r>
              <a:rPr lang="en-US" dirty="0"/>
              <a:t>Pyramid</a:t>
            </a:r>
          </a:p>
          <a:p>
            <a:pPr lvl="1"/>
            <a:r>
              <a:rPr lang="en-US" dirty="0"/>
              <a:t>Twisted</a:t>
            </a:r>
          </a:p>
          <a:p>
            <a:pPr lvl="1"/>
            <a:r>
              <a:rPr lang="en-US" dirty="0"/>
              <a:t>Falcon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RANGE STATEMENT.</a:t>
            </a:r>
          </a:p>
        </p:txBody>
      </p:sp>
      <p:sp>
        <p:nvSpPr>
          <p:cNvPr id="3" name="Content Placeholder 2"/>
          <p:cNvSpPr>
            <a:spLocks noGrp="1"/>
          </p:cNvSpPr>
          <p:nvPr>
            <p:ph idx="1"/>
          </p:nvPr>
        </p:nvSpPr>
        <p:spPr/>
        <p:txBody>
          <a:bodyPr/>
          <a:lstStyle/>
          <a:p>
            <a:r>
              <a:rPr lang="en-US"/>
              <a:t>To loop though a set of code a specified number of times, we can use the range() function.</a:t>
            </a:r>
          </a:p>
          <a:p>
            <a:r>
              <a:rPr lang="en-US"/>
              <a:t>The range() function returns a sequence of numbers, starting at '0' by default and increments by '1' by default and ends at the specified number.</a:t>
            </a:r>
          </a:p>
          <a:p>
            <a:endParaRPr lang="en-US"/>
          </a:p>
        </p:txBody>
      </p:sp>
      <p:pic>
        <p:nvPicPr>
          <p:cNvPr id="4" name="Picture 3"/>
          <p:cNvPicPr>
            <a:picLocks noChangeAspect="1"/>
          </p:cNvPicPr>
          <p:nvPr/>
        </p:nvPicPr>
        <p:blipFill>
          <a:blip r:embed="rId2"/>
          <a:stretch>
            <a:fillRect/>
          </a:stretch>
        </p:blipFill>
        <p:spPr>
          <a:xfrm>
            <a:off x="4458335" y="4388485"/>
            <a:ext cx="3275965" cy="857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ym typeface="+mn-ea"/>
              </a:rPr>
              <a:t>RANGE STATEMENT.</a:t>
            </a:r>
            <a:endParaRPr lang="en-US"/>
          </a:p>
        </p:txBody>
      </p:sp>
      <p:sp>
        <p:nvSpPr>
          <p:cNvPr id="3" name="Content Placeholder 2"/>
          <p:cNvSpPr>
            <a:spLocks noGrp="1"/>
          </p:cNvSpPr>
          <p:nvPr>
            <p:ph idx="1"/>
          </p:nvPr>
        </p:nvSpPr>
        <p:spPr/>
        <p:txBody>
          <a:bodyPr/>
          <a:lstStyle/>
          <a:p>
            <a:r>
              <a:rPr lang="en-US" sz="2400"/>
              <a:t>The range() function default to '0' as a starting value, however, it is possible to specify the starting value by adding a parameter : range(2,6) which means values from 2 to 6 not including 6.</a:t>
            </a:r>
          </a:p>
          <a:p>
            <a:endParaRPr lang="en-US" sz="2400"/>
          </a:p>
          <a:p>
            <a:endParaRPr lang="en-US" sz="2400"/>
          </a:p>
          <a:p>
            <a:r>
              <a:rPr lang="en-US" sz="2400"/>
              <a:t>The range() function defaults to increment the sequence by '1', however it is possible to specify the increment value by adding a third parameter : range(2,20,2)</a:t>
            </a:r>
          </a:p>
        </p:txBody>
      </p:sp>
      <p:pic>
        <p:nvPicPr>
          <p:cNvPr id="5" name="Picture 4"/>
          <p:cNvPicPr>
            <a:picLocks noChangeAspect="1"/>
          </p:cNvPicPr>
          <p:nvPr/>
        </p:nvPicPr>
        <p:blipFill>
          <a:blip r:embed="rId2"/>
          <a:stretch>
            <a:fillRect/>
          </a:stretch>
        </p:blipFill>
        <p:spPr>
          <a:xfrm>
            <a:off x="4272280" y="2841625"/>
            <a:ext cx="3647440" cy="1009650"/>
          </a:xfrm>
          <a:prstGeom prst="rect">
            <a:avLst/>
          </a:prstGeom>
        </p:spPr>
      </p:pic>
      <p:pic>
        <p:nvPicPr>
          <p:cNvPr id="6" name="Picture 5"/>
          <p:cNvPicPr>
            <a:picLocks noChangeAspect="1"/>
          </p:cNvPicPr>
          <p:nvPr/>
        </p:nvPicPr>
        <p:blipFill>
          <a:blip r:embed="rId3"/>
          <a:stretch>
            <a:fillRect/>
          </a:stretch>
        </p:blipFill>
        <p:spPr>
          <a:xfrm>
            <a:off x="4015105" y="5100320"/>
            <a:ext cx="4161790" cy="11906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ASSERT.</a:t>
            </a:r>
          </a:p>
        </p:txBody>
      </p:sp>
      <p:sp>
        <p:nvSpPr>
          <p:cNvPr id="3" name="Content Placeholder 2"/>
          <p:cNvSpPr>
            <a:spLocks noGrp="1"/>
          </p:cNvSpPr>
          <p:nvPr>
            <p:ph idx="1"/>
          </p:nvPr>
        </p:nvSpPr>
        <p:spPr/>
        <p:txBody>
          <a:bodyPr/>
          <a:lstStyle/>
          <a:p>
            <a:r>
              <a:rPr lang="en-US" altLang="en-US" sz="2400"/>
              <a:t>Assert is a debugging aid that tests a condition.</a:t>
            </a:r>
          </a:p>
          <a:p>
            <a:r>
              <a:rPr lang="en-US" altLang="en-US" sz="2400"/>
              <a:t>If the condition is true, it does nothing and your program just continues to execute.</a:t>
            </a:r>
          </a:p>
          <a:p>
            <a:r>
              <a:rPr lang="en-US" altLang="en-US" sz="2400"/>
              <a:t>But if the assert condition evaluates to false, it raises an “AssertionError” exception with an optional error message.</a:t>
            </a:r>
          </a:p>
          <a:p>
            <a:r>
              <a:rPr lang="en-US" altLang="en-US" sz="2400"/>
              <a:t>The assert keyword is used when debugging your code.</a:t>
            </a:r>
          </a:p>
          <a:p>
            <a:endParaRPr lang="en-US" altLang="en-US" sz="2400"/>
          </a:p>
        </p:txBody>
      </p:sp>
      <p:pic>
        <p:nvPicPr>
          <p:cNvPr id="4" name="Picture 3"/>
          <p:cNvPicPr>
            <a:picLocks noChangeAspect="1"/>
          </p:cNvPicPr>
          <p:nvPr/>
        </p:nvPicPr>
        <p:blipFill>
          <a:blip r:embed="rId2"/>
          <a:stretch>
            <a:fillRect/>
          </a:stretch>
        </p:blipFill>
        <p:spPr>
          <a:xfrm>
            <a:off x="838200" y="4248785"/>
            <a:ext cx="5291455" cy="2219325"/>
          </a:xfrm>
          <a:prstGeom prst="rect">
            <a:avLst/>
          </a:prstGeom>
        </p:spPr>
      </p:pic>
      <p:pic>
        <p:nvPicPr>
          <p:cNvPr id="5" name="Picture 4"/>
          <p:cNvPicPr>
            <a:picLocks noChangeAspect="1"/>
          </p:cNvPicPr>
          <p:nvPr/>
        </p:nvPicPr>
        <p:blipFill>
          <a:blip r:embed="rId3"/>
          <a:stretch>
            <a:fillRect/>
          </a:stretch>
        </p:blipFill>
        <p:spPr>
          <a:xfrm>
            <a:off x="6242685" y="4490085"/>
            <a:ext cx="5851525" cy="16383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FUNCTIONS AND MODULES.</a:t>
            </a:r>
          </a:p>
        </p:txBody>
      </p:sp>
      <p:sp>
        <p:nvSpPr>
          <p:cNvPr id="3" name="Content Placeholder 2"/>
          <p:cNvSpPr>
            <a:spLocks noGrp="1"/>
          </p:cNvSpPr>
          <p:nvPr>
            <p:ph idx="1"/>
          </p:nvPr>
        </p:nvSpPr>
        <p:spPr/>
        <p:txBody>
          <a:bodyPr/>
          <a:lstStyle/>
          <a:p>
            <a:r>
              <a:rPr lang="en-US" altLang="en-US" sz="2400"/>
              <a:t>A function is a block of code that get executed only when you call the function.</a:t>
            </a:r>
          </a:p>
          <a:p>
            <a:r>
              <a:rPr lang="en-US" altLang="en-US" sz="2400"/>
              <a:t>You can pass data, known as parameters into a function.</a:t>
            </a:r>
          </a:p>
          <a:p>
            <a:r>
              <a:rPr lang="en-US" altLang="en-US" sz="2400"/>
              <a:t>A function can return data as a result.</a:t>
            </a:r>
          </a:p>
          <a:p>
            <a:r>
              <a:rPr lang="en-US" altLang="en-US" sz="2400"/>
              <a:t>Functions are used to utilize the code in more than one place in a program.</a:t>
            </a:r>
          </a:p>
          <a:p>
            <a:r>
              <a:rPr lang="en-US" altLang="en-US" sz="2400"/>
              <a:t>Creating a function :</a:t>
            </a:r>
          </a:p>
          <a:p>
            <a:pPr lvl="1"/>
            <a:r>
              <a:rPr lang="en-US" altLang="en-US" sz="2000"/>
              <a:t>In python a function is created by using “def” keyword.</a:t>
            </a:r>
          </a:p>
        </p:txBody>
      </p:sp>
      <p:pic>
        <p:nvPicPr>
          <p:cNvPr id="4" name="Picture 3"/>
          <p:cNvPicPr>
            <a:picLocks noChangeAspect="1"/>
          </p:cNvPicPr>
          <p:nvPr/>
        </p:nvPicPr>
        <p:blipFill>
          <a:blip r:embed="rId2"/>
          <a:stretch>
            <a:fillRect/>
          </a:stretch>
        </p:blipFill>
        <p:spPr>
          <a:xfrm>
            <a:off x="2403475" y="5060950"/>
            <a:ext cx="7385050" cy="16973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FUNCTIONS AND MODULES.</a:t>
            </a:r>
          </a:p>
        </p:txBody>
      </p:sp>
      <p:sp>
        <p:nvSpPr>
          <p:cNvPr id="3" name="Content Placeholder 2"/>
          <p:cNvSpPr>
            <a:spLocks noGrp="1"/>
          </p:cNvSpPr>
          <p:nvPr>
            <p:ph idx="1"/>
          </p:nvPr>
        </p:nvSpPr>
        <p:spPr/>
        <p:txBody>
          <a:bodyPr/>
          <a:lstStyle/>
          <a:p>
            <a:r>
              <a:rPr lang="en-US" altLang="en-US"/>
              <a:t>Calling a function :</a:t>
            </a:r>
          </a:p>
          <a:p>
            <a:r>
              <a:rPr lang="en-US" altLang="en-US"/>
              <a:t>To call a function, use the function name followed by parenthesis.</a:t>
            </a:r>
          </a:p>
          <a:p>
            <a:endParaRPr lang="en-US" altLang="en-US"/>
          </a:p>
        </p:txBody>
      </p:sp>
      <p:pic>
        <p:nvPicPr>
          <p:cNvPr id="4" name="Picture 3"/>
          <p:cNvPicPr>
            <a:picLocks noChangeAspect="1"/>
          </p:cNvPicPr>
          <p:nvPr/>
        </p:nvPicPr>
        <p:blipFill>
          <a:blip r:embed="rId2"/>
          <a:stretch>
            <a:fillRect/>
          </a:stretch>
        </p:blipFill>
        <p:spPr>
          <a:xfrm>
            <a:off x="2086610" y="3195320"/>
            <a:ext cx="8018780" cy="20097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a:sym typeface="+mn-ea"/>
              </a:rPr>
              <a:t>FUNCTIONS AND MODULES - PARAMETERS.</a:t>
            </a:r>
          </a:p>
        </p:txBody>
      </p:sp>
      <p:sp>
        <p:nvSpPr>
          <p:cNvPr id="3" name="Content Placeholder 2"/>
          <p:cNvSpPr>
            <a:spLocks noGrp="1"/>
          </p:cNvSpPr>
          <p:nvPr>
            <p:ph idx="1"/>
          </p:nvPr>
        </p:nvSpPr>
        <p:spPr/>
        <p:txBody>
          <a:bodyPr/>
          <a:lstStyle/>
          <a:p>
            <a:r>
              <a:rPr lang="en-US" altLang="en-US" sz="2000"/>
              <a:t>Information can be passed to functions as parameters.</a:t>
            </a:r>
          </a:p>
          <a:p>
            <a:r>
              <a:rPr lang="en-US" altLang="en-US" sz="2000"/>
              <a:t>Parameters are specified after the function name, inside the parenthesis. You can add as many parameters as you want, just separate them with a comma.</a:t>
            </a:r>
          </a:p>
          <a:p>
            <a:r>
              <a:rPr lang="en-US" altLang="en-US" sz="2000"/>
              <a:t>The following exmaple has a function with one parameter. when the function is called, we pass along the value which is used inside the function to execute the code.</a:t>
            </a:r>
          </a:p>
        </p:txBody>
      </p:sp>
      <p:pic>
        <p:nvPicPr>
          <p:cNvPr id="4" name="Picture 3"/>
          <p:cNvPicPr>
            <a:picLocks noChangeAspect="1"/>
          </p:cNvPicPr>
          <p:nvPr/>
        </p:nvPicPr>
        <p:blipFill>
          <a:blip r:embed="rId2"/>
          <a:stretch>
            <a:fillRect/>
          </a:stretch>
        </p:blipFill>
        <p:spPr>
          <a:xfrm>
            <a:off x="2872105" y="3877310"/>
            <a:ext cx="6447790" cy="26187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DEFAULT PARAMETER VALUE.</a:t>
            </a:r>
          </a:p>
        </p:txBody>
      </p:sp>
      <p:sp>
        <p:nvSpPr>
          <p:cNvPr id="3" name="Content Placeholder 2"/>
          <p:cNvSpPr>
            <a:spLocks noGrp="1"/>
          </p:cNvSpPr>
          <p:nvPr>
            <p:ph idx="1"/>
          </p:nvPr>
        </p:nvSpPr>
        <p:spPr/>
        <p:txBody>
          <a:bodyPr/>
          <a:lstStyle/>
          <a:p>
            <a:r>
              <a:rPr lang="en-US" altLang="en-US"/>
              <a:t>You can also pass default parameter within a function.</a:t>
            </a:r>
          </a:p>
          <a:p>
            <a:r>
              <a:rPr lang="en-US" altLang="en-US"/>
              <a:t>If you call the function without the parameter, the default parameter will be used.</a:t>
            </a:r>
          </a:p>
          <a:p>
            <a:endParaRPr lang="en-US" altLang="en-US"/>
          </a:p>
        </p:txBody>
      </p:sp>
      <p:pic>
        <p:nvPicPr>
          <p:cNvPr id="4" name="Picture 3"/>
          <p:cNvPicPr>
            <a:picLocks noChangeAspect="1"/>
          </p:cNvPicPr>
          <p:nvPr/>
        </p:nvPicPr>
        <p:blipFill>
          <a:blip r:embed="rId2"/>
          <a:stretch>
            <a:fillRect/>
          </a:stretch>
        </p:blipFill>
        <p:spPr>
          <a:xfrm>
            <a:off x="2900680" y="3343910"/>
            <a:ext cx="6390640" cy="266636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PASSING A LIST AS A PARAMETER.</a:t>
            </a:r>
          </a:p>
        </p:txBody>
      </p:sp>
      <p:sp>
        <p:nvSpPr>
          <p:cNvPr id="3" name="Content Placeholder 2"/>
          <p:cNvSpPr>
            <a:spLocks noGrp="1"/>
          </p:cNvSpPr>
          <p:nvPr>
            <p:ph idx="1"/>
          </p:nvPr>
        </p:nvSpPr>
        <p:spPr/>
        <p:txBody>
          <a:bodyPr/>
          <a:lstStyle/>
          <a:p>
            <a:r>
              <a:rPr lang="en-US" altLang="en-US"/>
              <a:t>You can send any data types of parameter to a function.</a:t>
            </a:r>
          </a:p>
          <a:p>
            <a:r>
              <a:rPr lang="en-US" altLang="en-US"/>
              <a:t>It could be your string, number, list, dictionary, etc.</a:t>
            </a:r>
          </a:p>
          <a:p>
            <a:endParaRPr lang="en-US" altLang="en-US"/>
          </a:p>
        </p:txBody>
      </p:sp>
      <p:pic>
        <p:nvPicPr>
          <p:cNvPr id="4" name="Picture 3"/>
          <p:cNvPicPr>
            <a:picLocks noChangeAspect="1"/>
          </p:cNvPicPr>
          <p:nvPr/>
        </p:nvPicPr>
        <p:blipFill>
          <a:blip r:embed="rId2"/>
          <a:stretch>
            <a:fillRect/>
          </a:stretch>
        </p:blipFill>
        <p:spPr>
          <a:xfrm>
            <a:off x="2771775" y="3348355"/>
            <a:ext cx="6647815" cy="22479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RETURN STATEMENT.</a:t>
            </a:r>
          </a:p>
        </p:txBody>
      </p:sp>
      <p:sp>
        <p:nvSpPr>
          <p:cNvPr id="3" name="Content Placeholder 2"/>
          <p:cNvSpPr>
            <a:spLocks noGrp="1"/>
          </p:cNvSpPr>
          <p:nvPr>
            <p:ph idx="1"/>
          </p:nvPr>
        </p:nvSpPr>
        <p:spPr/>
        <p:txBody>
          <a:bodyPr/>
          <a:lstStyle/>
          <a:p>
            <a:r>
              <a:rPr lang="en-US" altLang="en-US"/>
              <a:t>You can use the return statement to let a function return a value.</a:t>
            </a:r>
          </a:p>
          <a:p>
            <a:endParaRPr lang="en-US" altLang="en-US"/>
          </a:p>
        </p:txBody>
      </p:sp>
      <p:pic>
        <p:nvPicPr>
          <p:cNvPr id="4" name="Picture 3"/>
          <p:cNvPicPr>
            <a:picLocks noChangeAspect="1"/>
          </p:cNvPicPr>
          <p:nvPr/>
        </p:nvPicPr>
        <p:blipFill>
          <a:blip r:embed="rId2"/>
          <a:stretch>
            <a:fillRect/>
          </a:stretch>
        </p:blipFill>
        <p:spPr>
          <a:xfrm>
            <a:off x="4181475" y="2564130"/>
            <a:ext cx="3828415" cy="21240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SCOPE OF A FUNCTION.</a:t>
            </a:r>
          </a:p>
        </p:txBody>
      </p:sp>
      <p:sp>
        <p:nvSpPr>
          <p:cNvPr id="3" name="Content Placeholder 2"/>
          <p:cNvSpPr>
            <a:spLocks noGrp="1"/>
          </p:cNvSpPr>
          <p:nvPr>
            <p:ph idx="1"/>
          </p:nvPr>
        </p:nvSpPr>
        <p:spPr/>
        <p:txBody>
          <a:bodyPr/>
          <a:lstStyle/>
          <a:p>
            <a:r>
              <a:rPr lang="en-US" altLang="en-US" sz="2400"/>
              <a:t>Variables can only reach the area in which they are defined. This is called as scope.</a:t>
            </a:r>
          </a:p>
          <a:p>
            <a:r>
              <a:rPr lang="en-US" altLang="en-US" sz="2400"/>
              <a:t>Python supports global variables and local variables.</a:t>
            </a:r>
          </a:p>
          <a:p>
            <a:r>
              <a:rPr lang="en-US" altLang="en-US" sz="2400"/>
              <a:t>By default, all variables declared in a function are local variables.</a:t>
            </a:r>
          </a:p>
          <a:p>
            <a:r>
              <a:rPr lang="en-US" altLang="en-US" sz="2400" b="1"/>
              <a:t>Local scope :</a:t>
            </a:r>
            <a:r>
              <a:rPr lang="en-US" altLang="en-US" sz="2400"/>
              <a:t> A variable created inside a function belongs to the local scope of that function and can only be used inside that function.</a:t>
            </a:r>
          </a:p>
        </p:txBody>
      </p:sp>
      <p:pic>
        <p:nvPicPr>
          <p:cNvPr id="4" name="Picture 3"/>
          <p:cNvPicPr>
            <a:picLocks noChangeAspect="1"/>
          </p:cNvPicPr>
          <p:nvPr/>
        </p:nvPicPr>
        <p:blipFill>
          <a:blip r:embed="rId2"/>
          <a:stretch>
            <a:fillRect/>
          </a:stretch>
        </p:blipFill>
        <p:spPr>
          <a:xfrm>
            <a:off x="4824730" y="4521200"/>
            <a:ext cx="2542540" cy="1724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GOOD TO KNOW.</a:t>
            </a:r>
          </a:p>
        </p:txBody>
      </p:sp>
      <p:sp>
        <p:nvSpPr>
          <p:cNvPr id="3" name="Content Placeholder 2"/>
          <p:cNvSpPr>
            <a:spLocks noGrp="1"/>
          </p:cNvSpPr>
          <p:nvPr>
            <p:ph idx="1"/>
          </p:nvPr>
        </p:nvSpPr>
        <p:spPr/>
        <p:txBody>
          <a:bodyPr/>
          <a:lstStyle/>
          <a:p>
            <a:r>
              <a:rPr lang="en-US"/>
              <a:t>The most recent major version on python is python 3, which we shall be seeing in this tutorial.</a:t>
            </a:r>
          </a:p>
          <a:p>
            <a:r>
              <a:rPr lang="en-US"/>
              <a:t>However, python 2, although not being updated with anything other than security updated is still quite popular among the developers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FUNCTION INSIDE FUNCTION.</a:t>
            </a:r>
          </a:p>
        </p:txBody>
      </p:sp>
      <p:sp>
        <p:nvSpPr>
          <p:cNvPr id="3" name="Content Placeholder 2"/>
          <p:cNvSpPr>
            <a:spLocks noGrp="1"/>
          </p:cNvSpPr>
          <p:nvPr>
            <p:ph idx="1"/>
          </p:nvPr>
        </p:nvSpPr>
        <p:spPr/>
        <p:txBody>
          <a:bodyPr/>
          <a:lstStyle/>
          <a:p>
            <a:r>
              <a:rPr lang="en-US" altLang="en-US"/>
              <a:t>The local variable can be accessed from a function within the function.</a:t>
            </a:r>
          </a:p>
          <a:p>
            <a:endParaRPr lang="en-US" altLang="en-US"/>
          </a:p>
        </p:txBody>
      </p:sp>
      <p:pic>
        <p:nvPicPr>
          <p:cNvPr id="4" name="Picture 3"/>
          <p:cNvPicPr>
            <a:picLocks noChangeAspect="1"/>
          </p:cNvPicPr>
          <p:nvPr/>
        </p:nvPicPr>
        <p:blipFill>
          <a:blip r:embed="rId2"/>
          <a:stretch>
            <a:fillRect/>
          </a:stretch>
        </p:blipFill>
        <p:spPr>
          <a:xfrm>
            <a:off x="4262755" y="2692400"/>
            <a:ext cx="3666490" cy="26187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GLOBAL SCOPE.</a:t>
            </a:r>
          </a:p>
        </p:txBody>
      </p:sp>
      <p:sp>
        <p:nvSpPr>
          <p:cNvPr id="3" name="Content Placeholder 2"/>
          <p:cNvSpPr>
            <a:spLocks noGrp="1"/>
          </p:cNvSpPr>
          <p:nvPr>
            <p:ph idx="1"/>
          </p:nvPr>
        </p:nvSpPr>
        <p:spPr/>
        <p:txBody>
          <a:bodyPr/>
          <a:lstStyle/>
          <a:p>
            <a:r>
              <a:rPr lang="en-US" altLang="en-US"/>
              <a:t>A variable created in the main body of the python code is a global variable and belongs to the global scope.</a:t>
            </a:r>
          </a:p>
          <a:p>
            <a:r>
              <a:rPr lang="en-US" altLang="en-US"/>
              <a:t>Global variables are defined outside a function.</a:t>
            </a:r>
          </a:p>
        </p:txBody>
      </p:sp>
      <p:pic>
        <p:nvPicPr>
          <p:cNvPr id="4" name="Picture 3"/>
          <p:cNvPicPr>
            <a:picLocks noChangeAspect="1"/>
          </p:cNvPicPr>
          <p:nvPr/>
        </p:nvPicPr>
        <p:blipFill>
          <a:blip r:embed="rId2"/>
          <a:stretch>
            <a:fillRect/>
          </a:stretch>
        </p:blipFill>
        <p:spPr>
          <a:xfrm>
            <a:off x="4876800" y="3237865"/>
            <a:ext cx="2438400" cy="23526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GLOBAL KEYWORD.</a:t>
            </a:r>
          </a:p>
        </p:txBody>
      </p:sp>
      <p:sp>
        <p:nvSpPr>
          <p:cNvPr id="3" name="Content Placeholder 2"/>
          <p:cNvSpPr>
            <a:spLocks noGrp="1"/>
          </p:cNvSpPr>
          <p:nvPr>
            <p:ph idx="1"/>
          </p:nvPr>
        </p:nvSpPr>
        <p:spPr/>
        <p:txBody>
          <a:bodyPr/>
          <a:lstStyle/>
          <a:p>
            <a:r>
              <a:rPr lang="en-US" altLang="en-US" sz="2400"/>
              <a:t>If you need to create a global variable but are stuck in the local scope, then you can use the “global” keyword to make the variable global.</a:t>
            </a:r>
          </a:p>
          <a:p>
            <a:endParaRPr lang="en-US" altLang="en-US" sz="2400"/>
          </a:p>
          <a:p>
            <a:endParaRPr lang="en-US" altLang="en-US" sz="2400"/>
          </a:p>
          <a:p>
            <a:endParaRPr lang="en-US" altLang="en-US" sz="2400"/>
          </a:p>
          <a:p>
            <a:endParaRPr lang="en-US" altLang="en-US" sz="2400"/>
          </a:p>
          <a:p>
            <a:r>
              <a:rPr lang="en-US" altLang="en-US" sz="2400"/>
              <a:t>You can also use the global keyword to make a variable global inside a function.</a:t>
            </a:r>
          </a:p>
        </p:txBody>
      </p:sp>
      <p:pic>
        <p:nvPicPr>
          <p:cNvPr id="4" name="Picture 3"/>
          <p:cNvPicPr>
            <a:picLocks noChangeAspect="1"/>
          </p:cNvPicPr>
          <p:nvPr/>
        </p:nvPicPr>
        <p:blipFill>
          <a:blip r:embed="rId2"/>
          <a:stretch>
            <a:fillRect/>
          </a:stretch>
        </p:blipFill>
        <p:spPr>
          <a:xfrm>
            <a:off x="4937760" y="2542540"/>
            <a:ext cx="2316480" cy="2093595"/>
          </a:xfrm>
          <a:prstGeom prst="rect">
            <a:avLst/>
          </a:prstGeom>
        </p:spPr>
      </p:pic>
      <p:pic>
        <p:nvPicPr>
          <p:cNvPr id="5" name="Picture 4"/>
          <p:cNvPicPr>
            <a:picLocks noChangeAspect="1"/>
          </p:cNvPicPr>
          <p:nvPr/>
        </p:nvPicPr>
        <p:blipFill>
          <a:blip r:embed="rId3"/>
          <a:stretch>
            <a:fillRect/>
          </a:stretch>
        </p:blipFill>
        <p:spPr>
          <a:xfrm>
            <a:off x="5477510" y="5129530"/>
            <a:ext cx="1317625" cy="16548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LAMBDA FUNCTIONS.</a:t>
            </a:r>
          </a:p>
        </p:txBody>
      </p:sp>
      <p:sp>
        <p:nvSpPr>
          <p:cNvPr id="3" name="Content Placeholder 2"/>
          <p:cNvSpPr>
            <a:spLocks noGrp="1"/>
          </p:cNvSpPr>
          <p:nvPr>
            <p:ph idx="1"/>
          </p:nvPr>
        </p:nvSpPr>
        <p:spPr/>
        <p:txBody>
          <a:bodyPr>
            <a:noAutofit/>
          </a:bodyPr>
          <a:lstStyle/>
          <a:p>
            <a:r>
              <a:rPr lang="en-US" altLang="en-US" sz="2400"/>
              <a:t>Lambda functions are small, restricted functions that do not need a name or an identifier.</a:t>
            </a:r>
          </a:p>
          <a:p>
            <a:r>
              <a:rPr lang="en-US" altLang="en-US" sz="2400"/>
              <a:t>Lambda functions are also known as anonymous functions.</a:t>
            </a:r>
          </a:p>
          <a:p>
            <a:r>
              <a:rPr lang="en-US" altLang="en-US" sz="2400"/>
              <a:t>A lambda function can take any number of arguments but it can have only one expression.</a:t>
            </a:r>
          </a:p>
          <a:p>
            <a:r>
              <a:rPr lang="en-US" altLang="en-US" sz="2400"/>
              <a:t>Use lambda functions when an anonymous function is required for a short period of time.</a:t>
            </a:r>
          </a:p>
          <a:p>
            <a:r>
              <a:rPr lang="en-US" altLang="en-US" sz="2400"/>
              <a:t>With lambda, you do not have to declare the function in the standard manner, that is by using the def keyword.</a:t>
            </a:r>
          </a:p>
          <a:p>
            <a:r>
              <a:rPr lang="en-US" altLang="en-US" sz="2400"/>
              <a:t>These functions are declared by using the “lambda” keyword.</a:t>
            </a:r>
          </a:p>
          <a:p>
            <a:r>
              <a:rPr lang="en-US" altLang="en-US" sz="2400"/>
              <a:t>It simulates inline functions in C and C++ but is not exactly an inline function.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LAMBDA FUNCTIONS.</a:t>
            </a:r>
          </a:p>
        </p:txBody>
      </p:sp>
      <p:sp>
        <p:nvSpPr>
          <p:cNvPr id="3" name="Content Placeholder 2"/>
          <p:cNvSpPr>
            <a:spLocks noGrp="1"/>
          </p:cNvSpPr>
          <p:nvPr>
            <p:ph idx="1"/>
          </p:nvPr>
        </p:nvSpPr>
        <p:spPr/>
        <p:txBody>
          <a:bodyPr/>
          <a:lstStyle/>
          <a:p>
            <a:r>
              <a:rPr lang="en-US" altLang="en-US"/>
              <a:t>Syntax :</a:t>
            </a:r>
          </a:p>
          <a:p>
            <a:endParaRPr lang="en-US" altLang="en-US"/>
          </a:p>
          <a:p>
            <a:endParaRPr lang="en-US" altLang="en-US"/>
          </a:p>
          <a:p>
            <a:r>
              <a:rPr lang="en-US" altLang="en-US"/>
              <a:t>Example : </a:t>
            </a:r>
          </a:p>
          <a:p>
            <a:r>
              <a:rPr lang="en-US" altLang="en-US"/>
              <a:t> </a:t>
            </a:r>
          </a:p>
          <a:p>
            <a:endParaRPr lang="en-US" altLang="en-US"/>
          </a:p>
        </p:txBody>
      </p:sp>
      <p:pic>
        <p:nvPicPr>
          <p:cNvPr id="4" name="Picture 3"/>
          <p:cNvPicPr>
            <a:picLocks noChangeAspect="1"/>
          </p:cNvPicPr>
          <p:nvPr/>
        </p:nvPicPr>
        <p:blipFill>
          <a:blip r:embed="rId2"/>
          <a:stretch>
            <a:fillRect/>
          </a:stretch>
        </p:blipFill>
        <p:spPr>
          <a:xfrm>
            <a:off x="3791585" y="2233930"/>
            <a:ext cx="4609465" cy="714375"/>
          </a:xfrm>
          <a:prstGeom prst="rect">
            <a:avLst/>
          </a:prstGeom>
        </p:spPr>
      </p:pic>
      <p:pic>
        <p:nvPicPr>
          <p:cNvPr id="6" name="Picture 5"/>
          <p:cNvPicPr>
            <a:picLocks noChangeAspect="1"/>
          </p:cNvPicPr>
          <p:nvPr/>
        </p:nvPicPr>
        <p:blipFill>
          <a:blip r:embed="rId3"/>
          <a:stretch>
            <a:fillRect/>
          </a:stretch>
        </p:blipFill>
        <p:spPr>
          <a:xfrm>
            <a:off x="6725285" y="3900170"/>
            <a:ext cx="4628515" cy="2028825"/>
          </a:xfrm>
          <a:prstGeom prst="rect">
            <a:avLst/>
          </a:prstGeom>
        </p:spPr>
      </p:pic>
      <p:pic>
        <p:nvPicPr>
          <p:cNvPr id="7" name="Picture 6"/>
          <p:cNvPicPr>
            <a:picLocks noChangeAspect="1"/>
          </p:cNvPicPr>
          <p:nvPr/>
        </p:nvPicPr>
        <p:blipFill>
          <a:blip r:embed="rId4"/>
          <a:stretch>
            <a:fillRect/>
          </a:stretch>
        </p:blipFill>
        <p:spPr>
          <a:xfrm>
            <a:off x="838200" y="3900170"/>
            <a:ext cx="5527040" cy="2209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LAMBDA FUNCTIONS.</a:t>
            </a:r>
          </a:p>
        </p:txBody>
      </p:sp>
      <p:sp>
        <p:nvSpPr>
          <p:cNvPr id="3" name="Content Placeholder 2"/>
          <p:cNvSpPr>
            <a:spLocks noGrp="1"/>
          </p:cNvSpPr>
          <p:nvPr>
            <p:ph idx="1"/>
          </p:nvPr>
        </p:nvSpPr>
        <p:spPr/>
        <p:txBody>
          <a:bodyPr/>
          <a:lstStyle/>
          <a:p>
            <a:r>
              <a:rPr lang="en-US" altLang="en-US"/>
              <a:t>The main role of a lambda function is better described in the scenarios when we use them anonymously inside another function.</a:t>
            </a:r>
          </a:p>
          <a:p>
            <a:r>
              <a:rPr lang="en-US" altLang="en-US"/>
              <a:t>Use lambda function when an anonymous function is required for a short period of time.</a:t>
            </a:r>
          </a:p>
          <a:p>
            <a:r>
              <a:rPr lang="en-US" altLang="en-US"/>
              <a:t> </a:t>
            </a:r>
          </a:p>
        </p:txBody>
      </p:sp>
      <p:pic>
        <p:nvPicPr>
          <p:cNvPr id="4" name="Picture 3"/>
          <p:cNvPicPr>
            <a:picLocks noChangeAspect="1"/>
          </p:cNvPicPr>
          <p:nvPr/>
        </p:nvPicPr>
        <p:blipFill>
          <a:blip r:embed="rId2"/>
          <a:stretch>
            <a:fillRect/>
          </a:stretch>
        </p:blipFill>
        <p:spPr>
          <a:xfrm>
            <a:off x="838200" y="4027805"/>
            <a:ext cx="4742815" cy="1971675"/>
          </a:xfrm>
          <a:prstGeom prst="rect">
            <a:avLst/>
          </a:prstGeom>
        </p:spPr>
      </p:pic>
      <p:pic>
        <p:nvPicPr>
          <p:cNvPr id="5" name="Picture 4"/>
          <p:cNvPicPr>
            <a:picLocks noChangeAspect="1"/>
          </p:cNvPicPr>
          <p:nvPr/>
        </p:nvPicPr>
        <p:blipFill>
          <a:blip r:embed="rId3"/>
          <a:stretch>
            <a:fillRect/>
          </a:stretch>
        </p:blipFill>
        <p:spPr>
          <a:xfrm>
            <a:off x="6353810" y="3932555"/>
            <a:ext cx="4999990" cy="21621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LAMBDA FUNCTION WITH MAP.</a:t>
            </a:r>
          </a:p>
        </p:txBody>
      </p:sp>
      <p:sp>
        <p:nvSpPr>
          <p:cNvPr id="3" name="Content Placeholder 2"/>
          <p:cNvSpPr>
            <a:spLocks noGrp="1"/>
          </p:cNvSpPr>
          <p:nvPr>
            <p:ph idx="1"/>
          </p:nvPr>
        </p:nvSpPr>
        <p:spPr/>
        <p:txBody>
          <a:bodyPr/>
          <a:lstStyle/>
          <a:p>
            <a:r>
              <a:rPr lang="en-US" altLang="en-US"/>
              <a:t>The map() function in python takes in a function and a list as argument.</a:t>
            </a:r>
          </a:p>
          <a:p>
            <a:r>
              <a:rPr lang="en-US" altLang="en-US"/>
              <a:t>The function is called with a lambda function and a list and a new list is returned which contains all the lambda modified items returned by that function for each item.</a:t>
            </a:r>
          </a:p>
          <a:p>
            <a:endParaRPr lang="en-US" altLang="en-US"/>
          </a:p>
        </p:txBody>
      </p:sp>
      <p:pic>
        <p:nvPicPr>
          <p:cNvPr id="4" name="Picture 3"/>
          <p:cNvPicPr>
            <a:picLocks noChangeAspect="1"/>
          </p:cNvPicPr>
          <p:nvPr/>
        </p:nvPicPr>
        <p:blipFill>
          <a:blip r:embed="rId2"/>
          <a:stretch>
            <a:fillRect/>
          </a:stretch>
        </p:blipFill>
        <p:spPr>
          <a:xfrm>
            <a:off x="838200" y="4041775"/>
            <a:ext cx="5819140" cy="1238250"/>
          </a:xfrm>
          <a:prstGeom prst="rect">
            <a:avLst/>
          </a:prstGeom>
        </p:spPr>
      </p:pic>
      <p:pic>
        <p:nvPicPr>
          <p:cNvPr id="5" name="Picture 4"/>
          <p:cNvPicPr>
            <a:picLocks noChangeAspect="1"/>
          </p:cNvPicPr>
          <p:nvPr/>
        </p:nvPicPr>
        <p:blipFill>
          <a:blip r:embed="rId3"/>
          <a:stretch>
            <a:fillRect/>
          </a:stretch>
        </p:blipFill>
        <p:spPr>
          <a:xfrm>
            <a:off x="838200" y="5345430"/>
            <a:ext cx="5241290" cy="150876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LAMBDA FUNCTION WITH FILTER.</a:t>
            </a:r>
          </a:p>
        </p:txBody>
      </p:sp>
      <p:sp>
        <p:nvSpPr>
          <p:cNvPr id="3" name="Content Placeholder 2"/>
          <p:cNvSpPr>
            <a:spLocks noGrp="1"/>
          </p:cNvSpPr>
          <p:nvPr>
            <p:ph idx="1"/>
          </p:nvPr>
        </p:nvSpPr>
        <p:spPr/>
        <p:txBody>
          <a:bodyPr/>
          <a:lstStyle/>
          <a:p>
            <a:r>
              <a:rPr lang="en-US" altLang="en-US"/>
              <a:t>The filter() function in python takes in a function and a list as an argument.</a:t>
            </a:r>
          </a:p>
          <a:p>
            <a:r>
              <a:rPr lang="en-US" altLang="en-US"/>
              <a:t>This offers and elegant way to filter out all the elements of a sequence for which the function return True.</a:t>
            </a:r>
          </a:p>
          <a:p>
            <a:endParaRPr lang="en-US" altLang="en-US"/>
          </a:p>
        </p:txBody>
      </p:sp>
      <p:pic>
        <p:nvPicPr>
          <p:cNvPr id="4" name="Picture 3"/>
          <p:cNvPicPr>
            <a:picLocks noChangeAspect="1"/>
          </p:cNvPicPr>
          <p:nvPr/>
        </p:nvPicPr>
        <p:blipFill>
          <a:blip r:embed="rId2"/>
          <a:stretch>
            <a:fillRect/>
          </a:stretch>
        </p:blipFill>
        <p:spPr>
          <a:xfrm>
            <a:off x="838200" y="3585845"/>
            <a:ext cx="7637780" cy="1476375"/>
          </a:xfrm>
          <a:prstGeom prst="rect">
            <a:avLst/>
          </a:prstGeom>
        </p:spPr>
      </p:pic>
      <p:pic>
        <p:nvPicPr>
          <p:cNvPr id="5" name="Picture 4"/>
          <p:cNvPicPr>
            <a:picLocks noChangeAspect="1"/>
          </p:cNvPicPr>
          <p:nvPr/>
        </p:nvPicPr>
        <p:blipFill>
          <a:blip r:embed="rId3"/>
          <a:stretch>
            <a:fillRect/>
          </a:stretch>
        </p:blipFill>
        <p:spPr>
          <a:xfrm>
            <a:off x="838200" y="5213985"/>
            <a:ext cx="7095490" cy="13906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LAMBDA FUNCTION WITH REDUCE.</a:t>
            </a:r>
          </a:p>
        </p:txBody>
      </p:sp>
      <p:sp>
        <p:nvSpPr>
          <p:cNvPr id="3" name="Content Placeholder 2"/>
          <p:cNvSpPr>
            <a:spLocks noGrp="1"/>
          </p:cNvSpPr>
          <p:nvPr>
            <p:ph idx="1"/>
          </p:nvPr>
        </p:nvSpPr>
        <p:spPr/>
        <p:txBody>
          <a:bodyPr>
            <a:normAutofit/>
          </a:bodyPr>
          <a:lstStyle/>
          <a:p>
            <a:r>
              <a:rPr lang="en-US" altLang="en-US" sz="2400"/>
              <a:t>The reduce() function is used to apply an operation to every element in a sequence</a:t>
            </a:r>
          </a:p>
          <a:p>
            <a:r>
              <a:rPr lang="en-US" altLang="en-US" sz="2400"/>
              <a:t>This is similar to the map() function, however, it differs in the way it operates.</a:t>
            </a:r>
          </a:p>
          <a:p>
            <a:pPr lvl="1"/>
            <a:r>
              <a:rPr lang="en-US" altLang="en-US" sz="2000"/>
              <a:t>Perform the operation on the first 2 items of the sequence.</a:t>
            </a:r>
          </a:p>
          <a:p>
            <a:pPr lvl="1"/>
            <a:r>
              <a:rPr lang="en-US" altLang="en-US" sz="2000"/>
              <a:t>Save this result.</a:t>
            </a:r>
          </a:p>
          <a:p>
            <a:pPr lvl="1"/>
            <a:r>
              <a:rPr lang="en-US" altLang="en-US" sz="2000"/>
              <a:t>Perform the operation with the saved result and the next item in sequence.</a:t>
            </a:r>
          </a:p>
          <a:p>
            <a:pPr lvl="1"/>
            <a:r>
              <a:rPr lang="en-US" altLang="en-US" sz="2000"/>
              <a:t>Repeat until there are no more items in sequence.</a:t>
            </a:r>
          </a:p>
        </p:txBody>
      </p:sp>
      <p:pic>
        <p:nvPicPr>
          <p:cNvPr id="4" name="Picture 3"/>
          <p:cNvPicPr>
            <a:picLocks noChangeAspect="1"/>
          </p:cNvPicPr>
          <p:nvPr/>
        </p:nvPicPr>
        <p:blipFill>
          <a:blip r:embed="rId2"/>
          <a:stretch>
            <a:fillRect/>
          </a:stretch>
        </p:blipFill>
        <p:spPr>
          <a:xfrm>
            <a:off x="838200" y="4664075"/>
            <a:ext cx="5100955" cy="1685925"/>
          </a:xfrm>
          <a:prstGeom prst="rect">
            <a:avLst/>
          </a:prstGeom>
        </p:spPr>
      </p:pic>
      <p:pic>
        <p:nvPicPr>
          <p:cNvPr id="5" name="Picture 4"/>
          <p:cNvPicPr>
            <a:picLocks noChangeAspect="1"/>
          </p:cNvPicPr>
          <p:nvPr/>
        </p:nvPicPr>
        <p:blipFill>
          <a:blip r:embed="rId3"/>
          <a:stretch>
            <a:fillRect/>
          </a:stretch>
        </p:blipFill>
        <p:spPr>
          <a:xfrm>
            <a:off x="6382385" y="4664075"/>
            <a:ext cx="4625340" cy="19526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MODULES IN PYTHON.</a:t>
            </a:r>
          </a:p>
        </p:txBody>
      </p:sp>
      <p:sp>
        <p:nvSpPr>
          <p:cNvPr id="3" name="Content Placeholder 2"/>
          <p:cNvSpPr>
            <a:spLocks noGrp="1"/>
          </p:cNvSpPr>
          <p:nvPr>
            <p:ph idx="1"/>
          </p:nvPr>
        </p:nvSpPr>
        <p:spPr/>
        <p:txBody>
          <a:bodyPr>
            <a:noAutofit/>
          </a:bodyPr>
          <a:lstStyle/>
          <a:p>
            <a:r>
              <a:rPr lang="en-US" altLang="en-US"/>
              <a:t>A module allows you to logically organize your python code.</a:t>
            </a:r>
          </a:p>
          <a:p>
            <a:r>
              <a:rPr lang="en-US" altLang="en-US"/>
              <a:t>Grouping related code into a module makes the code easier to understand and use.</a:t>
            </a:r>
          </a:p>
          <a:p>
            <a:r>
              <a:rPr lang="en-US" altLang="en-US"/>
              <a:t>Simply, a module is a file in python code.</a:t>
            </a:r>
          </a:p>
          <a:p>
            <a:r>
              <a:rPr lang="en-US" altLang="en-US"/>
              <a:t>A module can define functions, classes and variables.</a:t>
            </a:r>
          </a:p>
          <a:p>
            <a:r>
              <a:rPr lang="en-US" altLang="en-US"/>
              <a:t>A module can also include runnable code.</a:t>
            </a:r>
          </a:p>
          <a:p>
            <a:r>
              <a:rPr lang="en-US" altLang="en-US"/>
              <a:t>Consider a module to be same as a code library.</a:t>
            </a:r>
          </a:p>
          <a:p>
            <a:r>
              <a:rPr lang="en-US" altLang="en-US"/>
              <a:t>A file containing a set of functions you want to include in your application.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PYTHON SYNTAX COMPARED TO OTHER PROGRAMMIN LANGUAGES.</a:t>
            </a:r>
          </a:p>
        </p:txBody>
      </p:sp>
      <p:sp>
        <p:nvSpPr>
          <p:cNvPr id="3" name="Content Placeholder 2"/>
          <p:cNvSpPr>
            <a:spLocks noGrp="1"/>
          </p:cNvSpPr>
          <p:nvPr>
            <p:ph idx="1"/>
          </p:nvPr>
        </p:nvSpPr>
        <p:spPr/>
        <p:txBody>
          <a:bodyPr/>
          <a:lstStyle/>
          <a:p>
            <a:r>
              <a:rPr lang="en-US"/>
              <a:t>Python was designed for readability and has similarities to english language.</a:t>
            </a:r>
          </a:p>
          <a:p>
            <a:r>
              <a:rPr lang="en-US"/>
              <a:t>Python used new lines to complete a command whereas other programming languages use semicolons or parentheses.</a:t>
            </a:r>
          </a:p>
          <a:p>
            <a:r>
              <a:rPr lang="en-US"/>
              <a:t>Python heavily relies on indentation which is using whitespaces to define scopes such as scope for loops, functions and classes.</a:t>
            </a:r>
          </a:p>
          <a:p>
            <a:r>
              <a:rPr lang="en-US"/>
              <a:t>Other programming languages often use curly braces for this purpose.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CREATE A MODULE.</a:t>
            </a:r>
          </a:p>
        </p:txBody>
      </p:sp>
      <p:sp>
        <p:nvSpPr>
          <p:cNvPr id="3" name="Content Placeholder 2"/>
          <p:cNvSpPr>
            <a:spLocks noGrp="1"/>
          </p:cNvSpPr>
          <p:nvPr>
            <p:ph idx="1"/>
          </p:nvPr>
        </p:nvSpPr>
        <p:spPr/>
        <p:txBody>
          <a:bodyPr/>
          <a:lstStyle/>
          <a:p>
            <a:r>
              <a:rPr lang="en-US" altLang="en-US"/>
              <a:t>To create a module, just save the file with the file extension “.py”.</a:t>
            </a:r>
          </a:p>
          <a:p>
            <a:r>
              <a:rPr lang="en-US" altLang="en-US"/>
              <a:t>Lets create a file and name is mymodule.py</a:t>
            </a:r>
          </a:p>
          <a:p>
            <a:r>
              <a:rPr lang="en-US" altLang="en-US"/>
              <a:t>Below is the code i have in mymodule.py</a:t>
            </a:r>
          </a:p>
          <a:p>
            <a:endParaRPr lang="en-US" altLang="en-US"/>
          </a:p>
        </p:txBody>
      </p:sp>
      <p:pic>
        <p:nvPicPr>
          <p:cNvPr id="4" name="Picture 3"/>
          <p:cNvPicPr>
            <a:picLocks noChangeAspect="1"/>
          </p:cNvPicPr>
          <p:nvPr/>
        </p:nvPicPr>
        <p:blipFill>
          <a:blip r:embed="rId2"/>
          <a:stretch>
            <a:fillRect/>
          </a:stretch>
        </p:blipFill>
        <p:spPr>
          <a:xfrm>
            <a:off x="3820160" y="3963670"/>
            <a:ext cx="4552315" cy="11811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USING A MODULE.</a:t>
            </a:r>
          </a:p>
        </p:txBody>
      </p:sp>
      <p:sp>
        <p:nvSpPr>
          <p:cNvPr id="3" name="Content Placeholder 2"/>
          <p:cNvSpPr>
            <a:spLocks noGrp="1"/>
          </p:cNvSpPr>
          <p:nvPr>
            <p:ph idx="1"/>
          </p:nvPr>
        </p:nvSpPr>
        <p:spPr/>
        <p:txBody>
          <a:bodyPr/>
          <a:lstStyle/>
          <a:p>
            <a:r>
              <a:rPr lang="en-US" altLang="en-US"/>
              <a:t>Now we can use the module that we just created by using the “import” statement from another “.py” module.</a:t>
            </a:r>
          </a:p>
          <a:p>
            <a:r>
              <a:rPr lang="en-US" altLang="en-US"/>
              <a:t>Lets create a file with python.py and add the below code.</a:t>
            </a:r>
          </a:p>
          <a:p>
            <a:endParaRPr lang="en-US" altLang="en-US"/>
          </a:p>
        </p:txBody>
      </p:sp>
      <p:pic>
        <p:nvPicPr>
          <p:cNvPr id="4" name="Picture 3"/>
          <p:cNvPicPr>
            <a:picLocks noChangeAspect="1"/>
          </p:cNvPicPr>
          <p:nvPr/>
        </p:nvPicPr>
        <p:blipFill>
          <a:blip r:embed="rId2"/>
          <a:stretch>
            <a:fillRect/>
          </a:stretch>
        </p:blipFill>
        <p:spPr>
          <a:xfrm>
            <a:off x="4191000" y="3975735"/>
            <a:ext cx="3809365" cy="11239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HANDLINGS.</a:t>
            </a:r>
          </a:p>
        </p:txBody>
      </p:sp>
      <p:sp>
        <p:nvSpPr>
          <p:cNvPr id="3" name="Content Placeholder 2"/>
          <p:cNvSpPr>
            <a:spLocks noGrp="1"/>
          </p:cNvSpPr>
          <p:nvPr>
            <p:ph idx="1"/>
          </p:nvPr>
        </p:nvSpPr>
        <p:spPr/>
        <p:txBody>
          <a:bodyPr/>
          <a:lstStyle/>
          <a:p>
            <a:r>
              <a:rPr lang="en-US" altLang="en-US"/>
              <a:t>An exception is an event, which occurs during the execution of a program that disrupts the normal flow of the program's instructions.</a:t>
            </a:r>
          </a:p>
          <a:p>
            <a:r>
              <a:rPr lang="en-US" altLang="en-US"/>
              <a:t>In general, when a python script or program encounters a situation that it cannot cope with, it raises an exception.</a:t>
            </a:r>
          </a:p>
          <a:p>
            <a:r>
              <a:rPr lang="en-US" altLang="en-US"/>
              <a:t>An exception is a python object that represents an error.</a:t>
            </a:r>
          </a:p>
          <a:p>
            <a:r>
              <a:rPr lang="en-US" altLang="en-US"/>
              <a:t>It is a type of run time error that commonly occurs in a program or a script.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HANDLINGS.</a:t>
            </a:r>
          </a:p>
        </p:txBody>
      </p:sp>
      <p:sp>
        <p:nvSpPr>
          <p:cNvPr id="3" name="Content Placeholder 2"/>
          <p:cNvSpPr>
            <a:spLocks noGrp="1"/>
          </p:cNvSpPr>
          <p:nvPr>
            <p:ph idx="1"/>
          </p:nvPr>
        </p:nvSpPr>
        <p:spPr/>
        <p:txBody>
          <a:bodyPr/>
          <a:lstStyle/>
          <a:p>
            <a:r>
              <a:rPr lang="en-US" altLang="en-US" dirty="0"/>
              <a:t>To use exception handling in python, you will first need to have a catch-all except clause.</a:t>
            </a:r>
          </a:p>
          <a:p>
            <a:r>
              <a:rPr lang="en-US" altLang="en-US" dirty="0"/>
              <a:t>The words “try”, “finally” and “except” are python keywords and are used to catch exceptions.</a:t>
            </a:r>
          </a:p>
          <a:p>
            <a:r>
              <a:rPr lang="en-US" altLang="en-US" dirty="0"/>
              <a:t>The “try” block lets you test a block of code for errors.</a:t>
            </a:r>
          </a:p>
          <a:p>
            <a:r>
              <a:rPr lang="en-US" altLang="en-US" dirty="0"/>
              <a:t>The “except” block lets you handle the error.</a:t>
            </a:r>
          </a:p>
          <a:p>
            <a:r>
              <a:rPr lang="en-US" altLang="en-US" dirty="0"/>
              <a:t>The “Finally” block lets you execute the code regardless of the result of the try and except blocks.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HANDLING.</a:t>
            </a:r>
          </a:p>
        </p:txBody>
      </p:sp>
      <p:sp>
        <p:nvSpPr>
          <p:cNvPr id="3" name="Content Placeholder 2"/>
          <p:cNvSpPr>
            <a:spLocks noGrp="1"/>
          </p:cNvSpPr>
          <p:nvPr>
            <p:ph idx="1"/>
          </p:nvPr>
        </p:nvSpPr>
        <p:spPr/>
        <p:txBody>
          <a:bodyPr/>
          <a:lstStyle/>
          <a:p>
            <a:r>
              <a:rPr lang="en-US" altLang="en-US"/>
              <a:t>When an error occurs, or exception as we call it, python will normally stop and generate an error message.</a:t>
            </a:r>
          </a:p>
          <a:p>
            <a:endParaRPr lang="en-US" altLang="en-US"/>
          </a:p>
        </p:txBody>
      </p:sp>
      <p:pic>
        <p:nvPicPr>
          <p:cNvPr id="4" name="Picture 3"/>
          <p:cNvPicPr>
            <a:picLocks noChangeAspect="1"/>
          </p:cNvPicPr>
          <p:nvPr/>
        </p:nvPicPr>
        <p:blipFill>
          <a:blip r:embed="rId2"/>
          <a:stretch>
            <a:fillRect/>
          </a:stretch>
        </p:blipFill>
        <p:spPr>
          <a:xfrm>
            <a:off x="838200" y="2630805"/>
            <a:ext cx="3790315" cy="857250"/>
          </a:xfrm>
          <a:prstGeom prst="rect">
            <a:avLst/>
          </a:prstGeom>
        </p:spPr>
      </p:pic>
      <p:pic>
        <p:nvPicPr>
          <p:cNvPr id="5" name="Picture 4"/>
          <p:cNvPicPr>
            <a:picLocks noChangeAspect="1"/>
          </p:cNvPicPr>
          <p:nvPr/>
        </p:nvPicPr>
        <p:blipFill>
          <a:blip r:embed="rId3"/>
          <a:stretch>
            <a:fillRect/>
          </a:stretch>
        </p:blipFill>
        <p:spPr>
          <a:xfrm>
            <a:off x="6113145" y="2630805"/>
            <a:ext cx="3943985" cy="856615"/>
          </a:xfrm>
          <a:prstGeom prst="rect">
            <a:avLst/>
          </a:prstGeom>
        </p:spPr>
      </p:pic>
      <p:pic>
        <p:nvPicPr>
          <p:cNvPr id="6" name="Picture 5"/>
          <p:cNvPicPr>
            <a:picLocks noChangeAspect="1"/>
          </p:cNvPicPr>
          <p:nvPr/>
        </p:nvPicPr>
        <p:blipFill>
          <a:blip r:embed="rId4"/>
          <a:stretch>
            <a:fillRect/>
          </a:stretch>
        </p:blipFill>
        <p:spPr>
          <a:xfrm>
            <a:off x="838200" y="3886200"/>
            <a:ext cx="9658350" cy="24860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HANDLING.</a:t>
            </a:r>
          </a:p>
        </p:txBody>
      </p:sp>
      <p:sp>
        <p:nvSpPr>
          <p:cNvPr id="3" name="Content Placeholder 2"/>
          <p:cNvSpPr>
            <a:spLocks noGrp="1"/>
          </p:cNvSpPr>
          <p:nvPr>
            <p:ph idx="1"/>
          </p:nvPr>
        </p:nvSpPr>
        <p:spPr/>
        <p:txBody>
          <a:bodyPr/>
          <a:lstStyle/>
          <a:p>
            <a:endParaRPr lang="en-US"/>
          </a:p>
          <a:p>
            <a:endParaRPr lang="en-US"/>
          </a:p>
          <a:p>
            <a:endParaRPr lang="en-US"/>
          </a:p>
          <a:p>
            <a:endParaRPr lang="en-US"/>
          </a:p>
          <a:p>
            <a:endParaRPr lang="en-US"/>
          </a:p>
        </p:txBody>
      </p:sp>
      <p:pic>
        <p:nvPicPr>
          <p:cNvPr id="7" name="Picture 6"/>
          <p:cNvPicPr>
            <a:picLocks noChangeAspect="1"/>
          </p:cNvPicPr>
          <p:nvPr/>
        </p:nvPicPr>
        <p:blipFill>
          <a:blip r:embed="rId2"/>
          <a:stretch>
            <a:fillRect/>
          </a:stretch>
        </p:blipFill>
        <p:spPr>
          <a:xfrm>
            <a:off x="2757805" y="2767330"/>
            <a:ext cx="6676390" cy="13239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a:t>HANDLING MULTIPLE EXCEPTIONS.</a:t>
            </a:r>
          </a:p>
        </p:txBody>
      </p:sp>
      <p:sp>
        <p:nvSpPr>
          <p:cNvPr id="3" name="Content Placeholder 2"/>
          <p:cNvSpPr>
            <a:spLocks noGrp="1"/>
          </p:cNvSpPr>
          <p:nvPr>
            <p:ph idx="1"/>
          </p:nvPr>
        </p:nvSpPr>
        <p:spPr/>
        <p:txBody>
          <a:bodyPr/>
          <a:lstStyle/>
          <a:p>
            <a:r>
              <a:rPr lang="en-US" altLang="en-US" sz="2400"/>
              <a:t>You can define as many exceptions as you want, example: If you want to execute a special block of code for a special kind of error.</a:t>
            </a:r>
          </a:p>
          <a:p>
            <a:endParaRPr lang="en-US" altLang="en-US" sz="2400"/>
          </a:p>
          <a:p>
            <a:endParaRPr lang="en-US" altLang="en-US" sz="2400"/>
          </a:p>
          <a:p>
            <a:endParaRPr lang="en-US" altLang="en-US" sz="2400"/>
          </a:p>
          <a:p>
            <a:endParaRPr lang="en-US" altLang="en-US" sz="2400"/>
          </a:p>
          <a:p>
            <a:endParaRPr lang="en-US" altLang="en-US" sz="2400"/>
          </a:p>
          <a:p>
            <a:r>
              <a:rPr lang="en-US" altLang="en-US" sz="2400"/>
              <a:t>ELSE : You can use the “else” keyword to define a block of code to be executed if nor errors were raised.</a:t>
            </a:r>
          </a:p>
          <a:p>
            <a:endParaRPr lang="en-US" altLang="en-US" sz="2400"/>
          </a:p>
        </p:txBody>
      </p:sp>
      <p:pic>
        <p:nvPicPr>
          <p:cNvPr id="4" name="Picture 3"/>
          <p:cNvPicPr>
            <a:picLocks noChangeAspect="1"/>
          </p:cNvPicPr>
          <p:nvPr/>
        </p:nvPicPr>
        <p:blipFill>
          <a:blip r:embed="rId2"/>
          <a:stretch>
            <a:fillRect/>
          </a:stretch>
        </p:blipFill>
        <p:spPr>
          <a:xfrm>
            <a:off x="838200" y="2637155"/>
            <a:ext cx="5201920" cy="1838325"/>
          </a:xfrm>
          <a:prstGeom prst="rect">
            <a:avLst/>
          </a:prstGeom>
        </p:spPr>
      </p:pic>
      <p:pic>
        <p:nvPicPr>
          <p:cNvPr id="5" name="Picture 4"/>
          <p:cNvPicPr>
            <a:picLocks noChangeAspect="1"/>
          </p:cNvPicPr>
          <p:nvPr/>
        </p:nvPicPr>
        <p:blipFill>
          <a:blip r:embed="rId3"/>
          <a:stretch>
            <a:fillRect/>
          </a:stretch>
        </p:blipFill>
        <p:spPr>
          <a:xfrm>
            <a:off x="6402070" y="2637155"/>
            <a:ext cx="5201285" cy="18383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EXCEPTION HANDLING.</a:t>
            </a:r>
          </a:p>
        </p:txBody>
      </p:sp>
      <p:sp>
        <p:nvSpPr>
          <p:cNvPr id="3" name="Content Placeholder 2"/>
          <p:cNvSpPr>
            <a:spLocks noGrp="1"/>
          </p:cNvSpPr>
          <p:nvPr>
            <p:ph idx="1"/>
          </p:nvPr>
        </p:nvSpPr>
        <p:spPr/>
        <p:txBody>
          <a:bodyPr/>
          <a:lstStyle/>
          <a:p>
            <a:r>
              <a:rPr lang="en-US" altLang="en-US" sz="2400"/>
              <a:t>Finally : The “finally” block, if specified, will be executed regardless of the try block raises an error or not.</a:t>
            </a:r>
          </a:p>
          <a:p>
            <a:endParaRPr lang="en-US" altLang="en-US" sz="2400"/>
          </a:p>
          <a:p>
            <a:endParaRPr lang="en-US" altLang="en-US" sz="2400"/>
          </a:p>
          <a:p>
            <a:endParaRPr lang="en-US" altLang="en-US" sz="2400"/>
          </a:p>
          <a:p>
            <a:endParaRPr lang="en-US" altLang="en-US" sz="2400"/>
          </a:p>
          <a:p>
            <a:r>
              <a:rPr lang="en-US" altLang="en-US" sz="2400"/>
              <a:t>This can be useful to close objects and clean up resources. Example, try to open and write to a file that is not writable.</a:t>
            </a:r>
          </a:p>
          <a:p>
            <a:r>
              <a:rPr lang="en-US" altLang="en-US" sz="2400"/>
              <a:t>This program can continue without leaving the file object open.</a:t>
            </a:r>
          </a:p>
          <a:p>
            <a:endParaRPr lang="en-US" altLang="en-US" sz="2400"/>
          </a:p>
        </p:txBody>
      </p:sp>
      <p:pic>
        <p:nvPicPr>
          <p:cNvPr id="4" name="Picture 3"/>
          <p:cNvPicPr>
            <a:picLocks noChangeAspect="1"/>
          </p:cNvPicPr>
          <p:nvPr/>
        </p:nvPicPr>
        <p:blipFill>
          <a:blip r:embed="rId2"/>
          <a:stretch>
            <a:fillRect/>
          </a:stretch>
        </p:blipFill>
        <p:spPr>
          <a:xfrm>
            <a:off x="838200" y="2597150"/>
            <a:ext cx="4580890" cy="1866900"/>
          </a:xfrm>
          <a:prstGeom prst="rect">
            <a:avLst/>
          </a:prstGeom>
        </p:spPr>
      </p:pic>
      <p:pic>
        <p:nvPicPr>
          <p:cNvPr id="5" name="Picture 4"/>
          <p:cNvPicPr>
            <a:picLocks noChangeAspect="1"/>
          </p:cNvPicPr>
          <p:nvPr/>
        </p:nvPicPr>
        <p:blipFill>
          <a:blip r:embed="rId3"/>
          <a:stretch>
            <a:fillRect/>
          </a:stretch>
        </p:blipFill>
        <p:spPr>
          <a:xfrm>
            <a:off x="6049010" y="2597150"/>
            <a:ext cx="4955540" cy="18846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b="1"/>
              <a:t>RAISING AN EXCEPTION / WIRTING YOUR OWN EXCEPTIONS.</a:t>
            </a:r>
          </a:p>
        </p:txBody>
      </p:sp>
      <p:sp>
        <p:nvSpPr>
          <p:cNvPr id="3" name="Content Placeholder 2"/>
          <p:cNvSpPr>
            <a:spLocks noGrp="1"/>
          </p:cNvSpPr>
          <p:nvPr>
            <p:ph idx="1"/>
          </p:nvPr>
        </p:nvSpPr>
        <p:spPr/>
        <p:txBody>
          <a:bodyPr/>
          <a:lstStyle/>
          <a:p>
            <a:r>
              <a:rPr lang="en-US" altLang="en-US" sz="2400"/>
              <a:t>As a python developer, you can choose to throw an exception if a condition occurs.</a:t>
            </a:r>
          </a:p>
          <a:p>
            <a:r>
              <a:rPr lang="en-US" altLang="en-US" sz="2400"/>
              <a:t>To throw an exception, you can use the “raise” keyword.</a:t>
            </a:r>
          </a:p>
          <a:p>
            <a:endParaRPr lang="en-US" altLang="en-US" sz="2400"/>
          </a:p>
          <a:p>
            <a:endParaRPr lang="en-US" altLang="en-US" sz="2400"/>
          </a:p>
          <a:p>
            <a:endParaRPr lang="en-US" altLang="en-US" sz="2400"/>
          </a:p>
          <a:p>
            <a:r>
              <a:rPr lang="en-US" altLang="en-US" sz="2400"/>
              <a:t>The “raise” keyword is used to raise an exception.</a:t>
            </a:r>
          </a:p>
          <a:p>
            <a:r>
              <a:rPr lang="en-US" altLang="en-US" sz="2400"/>
              <a:t>You can define what kind of error to raise, and the text you want to be printed to the user.</a:t>
            </a:r>
          </a:p>
        </p:txBody>
      </p:sp>
      <p:pic>
        <p:nvPicPr>
          <p:cNvPr id="4" name="Picture 3"/>
          <p:cNvPicPr>
            <a:picLocks noChangeAspect="1"/>
          </p:cNvPicPr>
          <p:nvPr/>
        </p:nvPicPr>
        <p:blipFill>
          <a:blip r:embed="rId2"/>
          <a:stretch>
            <a:fillRect/>
          </a:stretch>
        </p:blipFill>
        <p:spPr>
          <a:xfrm>
            <a:off x="838200" y="3105785"/>
            <a:ext cx="5000625" cy="1038225"/>
          </a:xfrm>
          <a:prstGeom prst="rect">
            <a:avLst/>
          </a:prstGeom>
        </p:spPr>
      </p:pic>
      <p:pic>
        <p:nvPicPr>
          <p:cNvPr id="5" name="Picture 4"/>
          <p:cNvPicPr>
            <a:picLocks noChangeAspect="1"/>
          </p:cNvPicPr>
          <p:nvPr/>
        </p:nvPicPr>
        <p:blipFill>
          <a:blip r:embed="rId3"/>
          <a:stretch>
            <a:fillRect/>
          </a:stretch>
        </p:blipFill>
        <p:spPr>
          <a:xfrm>
            <a:off x="6261735" y="3096260"/>
            <a:ext cx="5438140" cy="10572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FILE HANDLING.</a:t>
            </a:r>
          </a:p>
        </p:txBody>
      </p:sp>
      <p:sp>
        <p:nvSpPr>
          <p:cNvPr id="3" name="Content Placeholder 2"/>
          <p:cNvSpPr>
            <a:spLocks noGrp="1"/>
          </p:cNvSpPr>
          <p:nvPr>
            <p:ph idx="1"/>
          </p:nvPr>
        </p:nvSpPr>
        <p:spPr/>
        <p:txBody>
          <a:bodyPr/>
          <a:lstStyle/>
          <a:p>
            <a:r>
              <a:rPr lang="en-US" altLang="en-US"/>
              <a:t>File handling is a process by which a software handles its input or output operations with binary or text files.</a:t>
            </a:r>
          </a:p>
          <a:p>
            <a:r>
              <a:rPr lang="en-US" altLang="en-US"/>
              <a:t>For example, in any program that handles permanent data, you will need to write and read information whether that is via a database handler or by using explicit files.</a:t>
            </a:r>
          </a:p>
          <a:p>
            <a:r>
              <a:rPr lang="en-US" altLang="en-US"/>
              <a:t>Python too supports file handling and allows users to handle files. That is to read and write files along with other file handling options to operate on the files.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PYTHON INSTALLATION.</a:t>
            </a:r>
          </a:p>
        </p:txBody>
      </p:sp>
      <p:sp>
        <p:nvSpPr>
          <p:cNvPr id="3" name="Content Placeholder 2"/>
          <p:cNvSpPr>
            <a:spLocks noGrp="1"/>
          </p:cNvSpPr>
          <p:nvPr>
            <p:ph idx="1"/>
          </p:nvPr>
        </p:nvSpPr>
        <p:spPr/>
        <p:txBody>
          <a:bodyPr/>
          <a:lstStyle/>
          <a:p>
            <a:pPr marL="228600" indent="-226695">
              <a:lnSpc>
                <a:spcPct val="90000"/>
              </a:lnSpc>
              <a:spcBef>
                <a:spcPts val="1000"/>
              </a:spcBef>
              <a:buClr>
                <a:srgbClr val="000000"/>
              </a:buClr>
              <a:buFont typeface="Arial"/>
              <a:buChar char="•"/>
            </a:pPr>
            <a:r>
              <a:rPr lang="en-IN" sz="2800" spc="-1" dirty="0">
                <a:solidFill>
                  <a:srgbClr val="000000"/>
                </a:solidFill>
                <a:latin typeface="Calibri"/>
                <a:ea typeface="DejaVu Sans" panose="020B0603030804020204"/>
                <a:sym typeface="+mn-ea"/>
              </a:rPr>
              <a:t>To install python on </a:t>
            </a:r>
            <a:r>
              <a:rPr lang="en-IN" sz="2800" spc="-1" dirty="0" err="1">
                <a:solidFill>
                  <a:srgbClr val="000000"/>
                </a:solidFill>
                <a:latin typeface="Calibri"/>
                <a:ea typeface="DejaVu Sans" panose="020B0603030804020204"/>
                <a:sym typeface="+mn-ea"/>
              </a:rPr>
              <a:t>linux</a:t>
            </a:r>
            <a:r>
              <a:rPr lang="en-IN" sz="2800" spc="-1" dirty="0">
                <a:solidFill>
                  <a:srgbClr val="000000"/>
                </a:solidFill>
                <a:latin typeface="Calibri"/>
                <a:ea typeface="DejaVu Sans" panose="020B0603030804020204"/>
                <a:sym typeface="+mn-ea"/>
              </a:rPr>
              <a:t> machine, use the below command.</a:t>
            </a:r>
            <a:endParaRPr lang="en-IN" sz="2800" b="0" strike="noStrike" spc="-1" dirty="0">
              <a:latin typeface="Arial"/>
            </a:endParaRPr>
          </a:p>
          <a:p>
            <a:pPr marL="685800" lvl="1" indent="-226695">
              <a:lnSpc>
                <a:spcPct val="90000"/>
              </a:lnSpc>
              <a:spcBef>
                <a:spcPts val="500"/>
              </a:spcBef>
              <a:buClr>
                <a:srgbClr val="000000"/>
              </a:buClr>
              <a:buFont typeface="Arial"/>
              <a:buChar char="•"/>
            </a:pPr>
            <a:r>
              <a:rPr lang="en-IN" sz="2800" spc="-1" dirty="0">
                <a:solidFill>
                  <a:srgbClr val="000000"/>
                </a:solidFill>
                <a:latin typeface="Calibri"/>
                <a:ea typeface="DejaVu Sans" panose="020B0603030804020204"/>
                <a:sym typeface="+mn-ea"/>
              </a:rPr>
              <a:t>yum install python -y </a:t>
            </a:r>
            <a:endParaRPr lang="en-IN" sz="2800" b="0" strike="noStrike" spc="-1" dirty="0">
              <a:latin typeface="Arial"/>
            </a:endParaRPr>
          </a:p>
          <a:p>
            <a:pPr marL="685800" lvl="1" indent="-226695">
              <a:lnSpc>
                <a:spcPct val="90000"/>
              </a:lnSpc>
              <a:spcBef>
                <a:spcPts val="500"/>
              </a:spcBef>
              <a:buClr>
                <a:srgbClr val="000000"/>
              </a:buClr>
              <a:buFont typeface="Arial"/>
              <a:buChar char="•"/>
            </a:pPr>
            <a:r>
              <a:rPr lang="en-IN" sz="2800" spc="-1" dirty="0">
                <a:solidFill>
                  <a:srgbClr val="000000"/>
                </a:solidFill>
                <a:latin typeface="Calibri"/>
                <a:ea typeface="DejaVu Sans" panose="020B0603030804020204"/>
                <a:sym typeface="+mn-ea"/>
              </a:rPr>
              <a:t>python --version</a:t>
            </a:r>
            <a:endParaRPr lang="en-IN" sz="2800" b="0" strike="noStrike" spc="-1" dirty="0">
              <a:latin typeface="Arial"/>
            </a:endParaRPr>
          </a:p>
          <a:p>
            <a:pPr marL="228600" indent="-226695">
              <a:lnSpc>
                <a:spcPct val="90000"/>
              </a:lnSpc>
              <a:spcBef>
                <a:spcPts val="1000"/>
              </a:spcBef>
              <a:buClr>
                <a:srgbClr val="000000"/>
              </a:buClr>
              <a:buFont typeface="Arial"/>
              <a:buChar char="•"/>
            </a:pPr>
            <a:r>
              <a:rPr lang="en-IN" sz="2800" spc="-1" dirty="0">
                <a:solidFill>
                  <a:srgbClr val="000000"/>
                </a:solidFill>
                <a:latin typeface="Calibri"/>
                <a:ea typeface="DejaVu Sans" panose="020B0603030804020204"/>
                <a:sym typeface="+mn-ea"/>
              </a:rPr>
              <a:t> To install python on windows machine, use below link.</a:t>
            </a:r>
            <a:endParaRPr lang="en-IN" sz="2800" b="0" strike="noStrike" spc="-1" dirty="0">
              <a:latin typeface="Arial"/>
            </a:endParaRPr>
          </a:p>
          <a:p>
            <a:pPr marL="685800" lvl="1" indent="-226695">
              <a:lnSpc>
                <a:spcPct val="90000"/>
              </a:lnSpc>
              <a:spcBef>
                <a:spcPts val="500"/>
              </a:spcBef>
              <a:buClr>
                <a:srgbClr val="000000"/>
              </a:buClr>
              <a:buFont typeface="Arial"/>
              <a:buChar char="•"/>
            </a:pPr>
            <a:r>
              <a:rPr lang="en-IN" sz="2800" spc="-1" dirty="0">
                <a:solidFill>
                  <a:srgbClr val="000000"/>
                </a:solidFill>
                <a:latin typeface="Calibri"/>
                <a:ea typeface="DejaVu Sans" panose="020B0603030804020204"/>
                <a:sym typeface="+mn-ea"/>
              </a:rPr>
              <a:t>https://www.python.org/downloads/</a:t>
            </a:r>
          </a:p>
          <a:p>
            <a:pPr marL="685800" lvl="1" indent="-226695">
              <a:lnSpc>
                <a:spcPct val="90000"/>
              </a:lnSpc>
              <a:spcBef>
                <a:spcPts val="500"/>
              </a:spcBef>
              <a:buClr>
                <a:srgbClr val="000000"/>
              </a:buClr>
              <a:buFont typeface="Arial"/>
              <a:buChar char="•"/>
            </a:pPr>
            <a:r>
              <a:rPr lang="en-US" altLang="en-US" dirty="0"/>
              <a:t>Then you can open “</a:t>
            </a:r>
            <a:r>
              <a:rPr lang="en-US" altLang="en-US" dirty="0" err="1"/>
              <a:t>cmd</a:t>
            </a:r>
            <a:r>
              <a:rPr lang="en-US" altLang="en-US" dirty="0"/>
              <a:t>” or “</a:t>
            </a:r>
            <a:r>
              <a:rPr lang="en-US" altLang="en-US" dirty="0" err="1"/>
              <a:t>powershell</a:t>
            </a:r>
            <a:r>
              <a:rPr lang="en-US" altLang="en-US" dirty="0"/>
              <a:t>” and type python --version to verify python installation.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FILE HANDLING MODES.</a:t>
            </a:r>
          </a:p>
        </p:txBody>
      </p:sp>
      <p:sp>
        <p:nvSpPr>
          <p:cNvPr id="3" name="Content Placeholder 2"/>
          <p:cNvSpPr>
            <a:spLocks noGrp="1"/>
          </p:cNvSpPr>
          <p:nvPr>
            <p:ph idx="1"/>
          </p:nvPr>
        </p:nvSpPr>
        <p:spPr/>
        <p:txBody>
          <a:bodyPr>
            <a:noAutofit/>
          </a:bodyPr>
          <a:lstStyle/>
          <a:p>
            <a:r>
              <a:rPr lang="en-US" altLang="en-US" sz="2000"/>
              <a:t>Python has several functions for reading, updating, creating and deleting files.</a:t>
            </a:r>
          </a:p>
          <a:p>
            <a:r>
              <a:rPr lang="en-US" altLang="en-US" sz="2000"/>
              <a:t>The key function for working with the files in python is the “open()” function.</a:t>
            </a:r>
          </a:p>
          <a:p>
            <a:r>
              <a:rPr lang="en-US" altLang="en-US" sz="2000"/>
              <a:t>The “open()” function takes 2 parameters : filename and mode.</a:t>
            </a:r>
          </a:p>
          <a:p>
            <a:r>
              <a:rPr lang="en-US" altLang="en-US" sz="2000"/>
              <a:t>There are 4 different modes available for opening a file.</a:t>
            </a:r>
          </a:p>
          <a:p>
            <a:pPr lvl="1"/>
            <a:r>
              <a:rPr lang="en-US" altLang="en-US" sz="1800"/>
              <a:t>“r” - read : This is the default value which will open a file for reading and will throw an error if the file does not exist.</a:t>
            </a:r>
          </a:p>
          <a:p>
            <a:pPr lvl="1"/>
            <a:r>
              <a:rPr lang="en-US" altLang="en-US" sz="1800"/>
              <a:t>“w” - write : This will open the file for writing andf will create the file if it does not exist.</a:t>
            </a:r>
          </a:p>
          <a:p>
            <a:pPr lvl="1"/>
            <a:r>
              <a:rPr lang="en-US" altLang="en-US" sz="1800"/>
              <a:t>“a” - append : This will open the file for appending and will create the file if it does not exist.</a:t>
            </a:r>
          </a:p>
          <a:p>
            <a:pPr lvl="1"/>
            <a:r>
              <a:rPr lang="en-US" altLang="en-US" sz="1800"/>
              <a:t>“x” - create : This will create the specified file and will return an error if the file exists.</a:t>
            </a:r>
          </a:p>
          <a:p>
            <a:r>
              <a:rPr lang="en-US" altLang="en-US" sz="2000"/>
              <a:t>In addition to the above mentioned menthods, you can also specify how the file should be handled.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FILE HANDLING MODES.</a:t>
            </a:r>
          </a:p>
        </p:txBody>
      </p:sp>
      <p:sp>
        <p:nvSpPr>
          <p:cNvPr id="3" name="Content Placeholder 2"/>
          <p:cNvSpPr>
            <a:spLocks noGrp="1"/>
          </p:cNvSpPr>
          <p:nvPr>
            <p:ph idx="1"/>
          </p:nvPr>
        </p:nvSpPr>
        <p:spPr/>
        <p:txBody>
          <a:bodyPr/>
          <a:lstStyle/>
          <a:p>
            <a:r>
              <a:rPr lang="en-US" altLang="en-US"/>
              <a:t>“t” - text : This is the default value and specifies that the file shoule be handled in the text mode.</a:t>
            </a:r>
          </a:p>
          <a:p>
            <a:r>
              <a:rPr lang="en-US" altLang="en-US"/>
              <a:t>“b” - binary : This specifies that the file should be handled in the binary mode like images.</a:t>
            </a:r>
          </a:p>
          <a:p>
            <a:r>
              <a:rPr lang="en-US" altLang="en-US"/>
              <a:t>Syntax : </a:t>
            </a:r>
          </a:p>
          <a:p>
            <a:pPr lvl="1"/>
            <a:r>
              <a:rPr lang="en-US" altLang="en-US"/>
              <a:t>To open a file for reading, you can specify the name of the file.</a:t>
            </a:r>
          </a:p>
          <a:p>
            <a:endParaRPr lang="en-US" altLang="en-US"/>
          </a:p>
        </p:txBody>
      </p:sp>
      <p:pic>
        <p:nvPicPr>
          <p:cNvPr id="4" name="Picture 3"/>
          <p:cNvPicPr>
            <a:picLocks noChangeAspect="1"/>
          </p:cNvPicPr>
          <p:nvPr/>
        </p:nvPicPr>
        <p:blipFill>
          <a:blip r:embed="rId2"/>
          <a:stretch>
            <a:fillRect/>
          </a:stretch>
        </p:blipFill>
        <p:spPr>
          <a:xfrm>
            <a:off x="2985135" y="4759960"/>
            <a:ext cx="4380865" cy="638175"/>
          </a:xfrm>
          <a:prstGeom prst="rect">
            <a:avLst/>
          </a:prstGeom>
        </p:spPr>
      </p:pic>
      <p:pic>
        <p:nvPicPr>
          <p:cNvPr id="5" name="Picture 4"/>
          <p:cNvPicPr>
            <a:picLocks noChangeAspect="1"/>
          </p:cNvPicPr>
          <p:nvPr/>
        </p:nvPicPr>
        <p:blipFill>
          <a:blip r:embed="rId3"/>
          <a:stretch>
            <a:fillRect/>
          </a:stretch>
        </p:blipFill>
        <p:spPr>
          <a:xfrm>
            <a:off x="2985135" y="5728335"/>
            <a:ext cx="5114290" cy="6572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FILE HANDLING MODES.</a:t>
            </a:r>
            <a:endParaRPr lang="en-US"/>
          </a:p>
        </p:txBody>
      </p:sp>
      <p:sp>
        <p:nvSpPr>
          <p:cNvPr id="3" name="Content Placeholder 2"/>
          <p:cNvSpPr>
            <a:spLocks noGrp="1"/>
          </p:cNvSpPr>
          <p:nvPr>
            <p:ph idx="1"/>
          </p:nvPr>
        </p:nvSpPr>
        <p:spPr/>
        <p:txBody>
          <a:bodyPr/>
          <a:lstStyle/>
          <a:p>
            <a:r>
              <a:rPr lang="en-US" altLang="en-US"/>
              <a:t>Because 'r' for read and 't' for text are the default values, you do not have to specify them.</a:t>
            </a:r>
          </a:p>
          <a:p>
            <a:r>
              <a:rPr lang="en-US" altLang="en-US"/>
              <a:t>Make sure that the file you are trying to read exists, else you will get an error.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OPENING A FILE.</a:t>
            </a:r>
          </a:p>
        </p:txBody>
      </p:sp>
      <p:sp>
        <p:nvSpPr>
          <p:cNvPr id="3" name="Content Placeholder 2"/>
          <p:cNvSpPr>
            <a:spLocks noGrp="1"/>
          </p:cNvSpPr>
          <p:nvPr>
            <p:ph idx="1"/>
          </p:nvPr>
        </p:nvSpPr>
        <p:spPr/>
        <p:txBody>
          <a:bodyPr/>
          <a:lstStyle/>
          <a:p>
            <a:r>
              <a:rPr lang="en-US" altLang="en-US" sz="2400"/>
              <a:t>To open a file located on a server, you can use the built-in “open()” function.</a:t>
            </a:r>
          </a:p>
          <a:p>
            <a:r>
              <a:rPr lang="en-US" altLang="en-US" sz="2400"/>
              <a:t>The open() function returns a file object, which has a “read()” method for reading the contents of a file.</a:t>
            </a:r>
          </a:p>
          <a:p>
            <a:r>
              <a:rPr lang="en-US" altLang="en-US" sz="2400"/>
              <a:t>Eg : </a:t>
            </a:r>
          </a:p>
          <a:p>
            <a:endParaRPr lang="en-US" altLang="en-US" sz="2400"/>
          </a:p>
          <a:p>
            <a:r>
              <a:rPr lang="en-US" altLang="en-US" sz="2400"/>
              <a:t>By default, the read() method returns the whole text, but you can also specify how many characters you want to return.</a:t>
            </a:r>
          </a:p>
          <a:p>
            <a:r>
              <a:rPr lang="en-US" altLang="en-US" sz="2400"/>
              <a:t>Eg : </a:t>
            </a:r>
          </a:p>
          <a:p>
            <a:endParaRPr lang="en-US" altLang="en-US" sz="2400"/>
          </a:p>
        </p:txBody>
      </p:sp>
      <p:pic>
        <p:nvPicPr>
          <p:cNvPr id="4" name="Picture 3"/>
          <p:cNvPicPr>
            <a:picLocks noChangeAspect="1"/>
          </p:cNvPicPr>
          <p:nvPr/>
        </p:nvPicPr>
        <p:blipFill>
          <a:blip r:embed="rId2"/>
          <a:stretch>
            <a:fillRect/>
          </a:stretch>
        </p:blipFill>
        <p:spPr>
          <a:xfrm>
            <a:off x="3857942" y="2981325"/>
            <a:ext cx="4476115" cy="895350"/>
          </a:xfrm>
          <a:prstGeom prst="rect">
            <a:avLst/>
          </a:prstGeom>
        </p:spPr>
      </p:pic>
      <p:pic>
        <p:nvPicPr>
          <p:cNvPr id="5" name="Picture 4"/>
          <p:cNvPicPr>
            <a:picLocks noChangeAspect="1"/>
          </p:cNvPicPr>
          <p:nvPr/>
        </p:nvPicPr>
        <p:blipFill>
          <a:blip r:embed="rId3"/>
          <a:stretch>
            <a:fillRect/>
          </a:stretch>
        </p:blipFill>
        <p:spPr>
          <a:xfrm>
            <a:off x="3858260" y="5234305"/>
            <a:ext cx="4542790" cy="9429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OPENING A FILE.</a:t>
            </a:r>
            <a:endParaRPr lang="en-US"/>
          </a:p>
        </p:txBody>
      </p:sp>
      <p:sp>
        <p:nvSpPr>
          <p:cNvPr id="3" name="Content Placeholder 2"/>
          <p:cNvSpPr>
            <a:spLocks noGrp="1"/>
          </p:cNvSpPr>
          <p:nvPr>
            <p:ph idx="1"/>
          </p:nvPr>
        </p:nvSpPr>
        <p:spPr/>
        <p:txBody>
          <a:bodyPr/>
          <a:lstStyle/>
          <a:p>
            <a:r>
              <a:rPr lang="en-US" altLang="en-US" sz="2400"/>
              <a:t>You can also return the lines from a file by using the “readline()” method. Each readline() method returns one line.</a:t>
            </a:r>
          </a:p>
          <a:p>
            <a:r>
              <a:rPr lang="en-US" altLang="en-US" sz="2400"/>
              <a:t>Eg :</a:t>
            </a:r>
          </a:p>
          <a:p>
            <a:endParaRPr lang="en-US" altLang="en-US" sz="2400"/>
          </a:p>
          <a:p>
            <a:r>
              <a:rPr lang="en-US" altLang="en-US" sz="2400"/>
              <a:t>If you want to read multiple lines from a file, you will need to specify the readline() method multiple times.</a:t>
            </a:r>
          </a:p>
          <a:p>
            <a:r>
              <a:rPr lang="en-US" altLang="en-US" sz="2400"/>
              <a:t>Eg :  </a:t>
            </a:r>
          </a:p>
        </p:txBody>
      </p:sp>
      <p:pic>
        <p:nvPicPr>
          <p:cNvPr id="4" name="Picture 3"/>
          <p:cNvPicPr>
            <a:picLocks noChangeAspect="1"/>
          </p:cNvPicPr>
          <p:nvPr/>
        </p:nvPicPr>
        <p:blipFill>
          <a:blip r:embed="rId2"/>
          <a:stretch>
            <a:fillRect/>
          </a:stretch>
        </p:blipFill>
        <p:spPr>
          <a:xfrm>
            <a:off x="3881755" y="2573020"/>
            <a:ext cx="4428490" cy="857250"/>
          </a:xfrm>
          <a:prstGeom prst="rect">
            <a:avLst/>
          </a:prstGeom>
        </p:spPr>
      </p:pic>
      <p:pic>
        <p:nvPicPr>
          <p:cNvPr id="5" name="Picture 4"/>
          <p:cNvPicPr>
            <a:picLocks noChangeAspect="1"/>
          </p:cNvPicPr>
          <p:nvPr/>
        </p:nvPicPr>
        <p:blipFill>
          <a:blip r:embed="rId3"/>
          <a:stretch>
            <a:fillRect/>
          </a:stretch>
        </p:blipFill>
        <p:spPr>
          <a:xfrm>
            <a:off x="3881755" y="4326255"/>
            <a:ext cx="4466590" cy="21145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OPENING A FILE.</a:t>
            </a:r>
            <a:endParaRPr lang="en-US"/>
          </a:p>
        </p:txBody>
      </p:sp>
      <p:sp>
        <p:nvSpPr>
          <p:cNvPr id="3" name="Content Placeholder 2"/>
          <p:cNvSpPr>
            <a:spLocks noGrp="1"/>
          </p:cNvSpPr>
          <p:nvPr>
            <p:ph idx="1"/>
          </p:nvPr>
        </p:nvSpPr>
        <p:spPr/>
        <p:txBody>
          <a:bodyPr>
            <a:normAutofit/>
          </a:bodyPr>
          <a:lstStyle/>
          <a:p>
            <a:r>
              <a:rPr lang="en-US" altLang="en-US" sz="2000"/>
              <a:t>You can also read through the whole file line by line by looping through the lines of the file.</a:t>
            </a:r>
          </a:p>
          <a:p>
            <a:r>
              <a:rPr lang="en-US" altLang="en-US" sz="2000"/>
              <a:t>Eg : </a:t>
            </a:r>
          </a:p>
          <a:p>
            <a:endParaRPr lang="en-US" altLang="en-US" sz="2000"/>
          </a:p>
          <a:p>
            <a:endParaRPr lang="en-US" altLang="en-US" sz="2000"/>
          </a:p>
          <a:p>
            <a:r>
              <a:rPr lang="en-US" altLang="en-US" sz="2000"/>
              <a:t>It is very important and a good practise to always close a file once you are done working with the file.</a:t>
            </a:r>
          </a:p>
          <a:p>
            <a:r>
              <a:rPr lang="en-US" altLang="en-US" sz="2000"/>
              <a:t>You should always close your files. In some cases, due to buffering, changes made to a file may not show until you close the file.</a:t>
            </a:r>
          </a:p>
          <a:p>
            <a:r>
              <a:rPr lang="en-US" altLang="en-US" sz="2000"/>
              <a:t>Eg : </a:t>
            </a:r>
          </a:p>
        </p:txBody>
      </p:sp>
      <p:pic>
        <p:nvPicPr>
          <p:cNvPr id="4" name="Picture 3"/>
          <p:cNvPicPr>
            <a:picLocks noChangeAspect="1"/>
          </p:cNvPicPr>
          <p:nvPr/>
        </p:nvPicPr>
        <p:blipFill>
          <a:blip r:embed="rId2"/>
          <a:stretch>
            <a:fillRect/>
          </a:stretch>
        </p:blipFill>
        <p:spPr>
          <a:xfrm>
            <a:off x="3198026" y="2181225"/>
            <a:ext cx="4523740" cy="1247775"/>
          </a:xfrm>
          <a:prstGeom prst="rect">
            <a:avLst/>
          </a:prstGeom>
        </p:spPr>
      </p:pic>
      <p:pic>
        <p:nvPicPr>
          <p:cNvPr id="5" name="Picture 4"/>
          <p:cNvPicPr>
            <a:picLocks noChangeAspect="1"/>
          </p:cNvPicPr>
          <p:nvPr/>
        </p:nvPicPr>
        <p:blipFill>
          <a:blip r:embed="rId3"/>
          <a:stretch>
            <a:fillRect/>
          </a:stretch>
        </p:blipFill>
        <p:spPr>
          <a:xfrm>
            <a:off x="3881755" y="5046980"/>
            <a:ext cx="4428490" cy="13144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WRITING TO A FILE.</a:t>
            </a:r>
          </a:p>
        </p:txBody>
      </p:sp>
      <p:sp>
        <p:nvSpPr>
          <p:cNvPr id="3" name="Content Placeholder 2"/>
          <p:cNvSpPr>
            <a:spLocks noGrp="1"/>
          </p:cNvSpPr>
          <p:nvPr>
            <p:ph idx="1"/>
          </p:nvPr>
        </p:nvSpPr>
        <p:spPr/>
        <p:txBody>
          <a:bodyPr/>
          <a:lstStyle/>
          <a:p>
            <a:r>
              <a:rPr lang="en-US" altLang="en-US"/>
              <a:t>When you are reading a file, you can do so just by using the open() function. You do not have to pass any parameters as “r” is taken by default.</a:t>
            </a:r>
          </a:p>
          <a:p>
            <a:r>
              <a:rPr lang="en-US" altLang="en-US"/>
              <a:t>However, when you are working with the write, you will need to pass parameter to the open() function.</a:t>
            </a:r>
          </a:p>
          <a:p>
            <a:r>
              <a:rPr lang="en-US" altLang="en-US"/>
              <a:t>Here you can use 2 types of parameters.</a:t>
            </a:r>
          </a:p>
          <a:p>
            <a:pPr lvl="1"/>
            <a:r>
              <a:rPr lang="en-US" altLang="en-US"/>
              <a:t>“a” - append : This will append to the end of the file.</a:t>
            </a:r>
          </a:p>
          <a:p>
            <a:pPr lvl="1"/>
            <a:r>
              <a:rPr lang="en-US" altLang="en-US"/>
              <a:t>“w” - write : This will overwrite any existing content of a file.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WRITING TO A FILE.</a:t>
            </a:r>
            <a:endParaRPr lang="en-US"/>
          </a:p>
        </p:txBody>
      </p:sp>
      <p:sp>
        <p:nvSpPr>
          <p:cNvPr id="3" name="Content Placeholder 2"/>
          <p:cNvSpPr>
            <a:spLocks noGrp="1"/>
          </p:cNvSpPr>
          <p:nvPr>
            <p:ph idx="1"/>
          </p:nvPr>
        </p:nvSpPr>
        <p:spPr/>
        <p:txBody>
          <a:bodyPr/>
          <a:lstStyle/>
          <a:p>
            <a:r>
              <a:rPr lang="en-US" altLang="en-US"/>
              <a:t>Eg :</a:t>
            </a:r>
          </a:p>
          <a:p>
            <a:endParaRPr lang="en-US" altLang="en-US"/>
          </a:p>
          <a:p>
            <a:endParaRPr lang="en-US" altLang="en-US"/>
          </a:p>
          <a:p>
            <a:endParaRPr lang="en-US" altLang="en-US"/>
          </a:p>
          <a:p>
            <a:r>
              <a:rPr lang="en-US" altLang="en-US"/>
              <a:t>Eg :  </a:t>
            </a:r>
          </a:p>
        </p:txBody>
      </p:sp>
      <p:pic>
        <p:nvPicPr>
          <p:cNvPr id="4" name="Picture 3"/>
          <p:cNvPicPr>
            <a:picLocks noChangeAspect="1"/>
          </p:cNvPicPr>
          <p:nvPr/>
        </p:nvPicPr>
        <p:blipFill>
          <a:blip r:embed="rId2"/>
          <a:stretch>
            <a:fillRect/>
          </a:stretch>
        </p:blipFill>
        <p:spPr>
          <a:xfrm>
            <a:off x="2407285" y="1753235"/>
            <a:ext cx="7377430" cy="2152650"/>
          </a:xfrm>
          <a:prstGeom prst="rect">
            <a:avLst/>
          </a:prstGeom>
        </p:spPr>
      </p:pic>
      <p:pic>
        <p:nvPicPr>
          <p:cNvPr id="5" name="Picture 4"/>
          <p:cNvPicPr>
            <a:picLocks noChangeAspect="1"/>
          </p:cNvPicPr>
          <p:nvPr/>
        </p:nvPicPr>
        <p:blipFill>
          <a:blip r:embed="rId3"/>
          <a:stretch>
            <a:fillRect/>
          </a:stretch>
        </p:blipFill>
        <p:spPr>
          <a:xfrm>
            <a:off x="2407285" y="4428490"/>
            <a:ext cx="7377430" cy="20574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a:sym typeface="+mn-ea"/>
              </a:rPr>
              <a:t>WRITING TO A FILE.</a:t>
            </a:r>
            <a:endParaRPr lang="en-US"/>
          </a:p>
        </p:txBody>
      </p:sp>
      <p:sp>
        <p:nvSpPr>
          <p:cNvPr id="3" name="Content Placeholder 2"/>
          <p:cNvSpPr>
            <a:spLocks noGrp="1"/>
          </p:cNvSpPr>
          <p:nvPr>
            <p:ph idx="1"/>
          </p:nvPr>
        </p:nvSpPr>
        <p:spPr/>
        <p:txBody>
          <a:bodyPr/>
          <a:lstStyle/>
          <a:p>
            <a:r>
              <a:rPr lang="en-US" altLang="en-US"/>
              <a:t>To create a new file in python, you can use the open() method with any of the following parameters.</a:t>
            </a:r>
          </a:p>
          <a:p>
            <a:r>
              <a:rPr lang="en-US" altLang="en-US"/>
              <a:t>“x” - create : This will create a file and returns an error if the file exists.</a:t>
            </a:r>
          </a:p>
          <a:p>
            <a:r>
              <a:rPr lang="en-US" altLang="en-US"/>
              <a:t>“a” - append : This will create a file if the file does not exists.</a:t>
            </a:r>
          </a:p>
          <a:p>
            <a:r>
              <a:rPr lang="en-US" altLang="en-US"/>
              <a:t>“w” - write : This will create a file if the specified file does not exists.</a:t>
            </a:r>
          </a:p>
          <a:p>
            <a:r>
              <a:rPr lang="en-US" altLang="en-US"/>
              <a:t>Eg : </a:t>
            </a:r>
          </a:p>
          <a:p>
            <a:endParaRPr lang="en-US" altLang="en-US"/>
          </a:p>
        </p:txBody>
      </p:sp>
      <p:pic>
        <p:nvPicPr>
          <p:cNvPr id="4" name="Picture 3"/>
          <p:cNvPicPr>
            <a:picLocks noChangeAspect="1"/>
          </p:cNvPicPr>
          <p:nvPr/>
        </p:nvPicPr>
        <p:blipFill>
          <a:blip r:embed="rId2"/>
          <a:stretch>
            <a:fillRect/>
          </a:stretch>
        </p:blipFill>
        <p:spPr>
          <a:xfrm>
            <a:off x="3719830" y="5436870"/>
            <a:ext cx="4752340" cy="6000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DELETING A FILE.</a:t>
            </a:r>
          </a:p>
        </p:txBody>
      </p:sp>
      <p:sp>
        <p:nvSpPr>
          <p:cNvPr id="3" name="Content Placeholder 2"/>
          <p:cNvSpPr>
            <a:spLocks noGrp="1"/>
          </p:cNvSpPr>
          <p:nvPr>
            <p:ph idx="1"/>
          </p:nvPr>
        </p:nvSpPr>
        <p:spPr/>
        <p:txBody>
          <a:bodyPr/>
          <a:lstStyle/>
          <a:p>
            <a:r>
              <a:rPr lang="en-US" altLang="en-US"/>
              <a:t>You can also delete the files/folders in python. To do this you can import the “OS” module which is a way of using operating system dependent functionality.</a:t>
            </a:r>
          </a:p>
          <a:p>
            <a:r>
              <a:rPr lang="en-US" altLang="en-US"/>
              <a:t>To delete a file, you can use the “os.remove()” function.</a:t>
            </a:r>
          </a:p>
          <a:p>
            <a:r>
              <a:rPr lang="en-US" altLang="en-US"/>
              <a:t>Eg : </a:t>
            </a:r>
          </a:p>
          <a:p>
            <a:endParaRPr lang="en-US" altLang="en-US"/>
          </a:p>
          <a:p>
            <a:r>
              <a:rPr lang="en-US" altLang="en-US"/>
              <a:t>It is a good practise to check whether the file exists or not before you can try deleting it. This way you can avoid getting any errors.</a:t>
            </a:r>
          </a:p>
        </p:txBody>
      </p:sp>
      <p:pic>
        <p:nvPicPr>
          <p:cNvPr id="4" name="Picture 3"/>
          <p:cNvPicPr>
            <a:picLocks noChangeAspect="1"/>
          </p:cNvPicPr>
          <p:nvPr/>
        </p:nvPicPr>
        <p:blipFill>
          <a:blip r:embed="rId2"/>
          <a:stretch>
            <a:fillRect/>
          </a:stretch>
        </p:blipFill>
        <p:spPr>
          <a:xfrm>
            <a:off x="3952875" y="3567430"/>
            <a:ext cx="4285615" cy="10001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7667</TotalTime>
  <Words>15992</Words>
  <Application>Microsoft Office PowerPoint</Application>
  <PresentationFormat>Widescreen</PresentationFormat>
  <Paragraphs>1468</Paragraphs>
  <Slides>286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286</vt:i4>
      </vt:variant>
    </vt:vector>
  </HeadingPairs>
  <TitlesOfParts>
    <vt:vector size="292" baseType="lpstr">
      <vt:lpstr>Arial</vt:lpstr>
      <vt:lpstr>Calibri</vt:lpstr>
      <vt:lpstr>Calibri Light</vt:lpstr>
      <vt:lpstr>Consolas</vt:lpstr>
      <vt:lpstr>Verdana</vt:lpstr>
      <vt:lpstr>Office Theme</vt:lpstr>
      <vt:lpstr>PYTHON.</vt:lpstr>
      <vt:lpstr>AN INTRODUCTION TO PYTHON.</vt:lpstr>
      <vt:lpstr>WHAT PYTHON CAN DO?</vt:lpstr>
      <vt:lpstr>WHY PYTHON?</vt:lpstr>
      <vt:lpstr>WHY PYTHON ?</vt:lpstr>
      <vt:lpstr>WHY PYTHON ?</vt:lpstr>
      <vt:lpstr>GOOD TO KNOW.</vt:lpstr>
      <vt:lpstr>PYTHON SYNTAX COMPARED TO OTHER PROGRAMMIN LANGUAGES.</vt:lpstr>
      <vt:lpstr>PYTHON INSTALLATION.</vt:lpstr>
      <vt:lpstr>RUNNING PYTHON CODE.</vt:lpstr>
      <vt:lpstr>TEXT EDITORS.</vt:lpstr>
      <vt:lpstr>FULL IDEs.</vt:lpstr>
      <vt:lpstr>NOTEBOOK ENVIRONMENTS.</vt:lpstr>
      <vt:lpstr>SIMPLE PROGRAM EXAMPLE.</vt:lpstr>
      <vt:lpstr>PYTHON BASICS.</vt:lpstr>
      <vt:lpstr>COMMENTS.</vt:lpstr>
      <vt:lpstr>COMMENTS.</vt:lpstr>
      <vt:lpstr>COMMENTS.</vt:lpstr>
      <vt:lpstr>Variables:</vt:lpstr>
      <vt:lpstr>PYTHON DATA STRUCTURES AND DATA TYPES.</vt:lpstr>
      <vt:lpstr>PYTHON DATA TYPES.</vt:lpstr>
      <vt:lpstr>PYTHON DATA TYPES - NUMBERS.</vt:lpstr>
      <vt:lpstr>PYTHON DATA TYPES - STRINGS.</vt:lpstr>
      <vt:lpstr>PowerPoint Presentation</vt:lpstr>
      <vt:lpstr>PowerPoint Presentation</vt:lpstr>
      <vt:lpstr>PYTHON DATA TYPE - LISTS.</vt:lpstr>
      <vt:lpstr>PYTHON DATA TYPE - TUPLES.</vt:lpstr>
      <vt:lpstr>PYTHON DATA TYPE - SETS.</vt:lpstr>
      <vt:lpstr>PYTHON DATA TYPE - SETS.</vt:lpstr>
      <vt:lpstr>PYTHON DATA TYPE - DICTIONARIES.</vt:lpstr>
      <vt:lpstr>PYTHON DATA TYPE - DICTIONARIES.</vt:lpstr>
      <vt:lpstr>PYTHON DATA TYPE - DICTIONARIES.</vt:lpstr>
      <vt:lpstr>PYTHON DATA TYPE - BOOLEAN.</vt:lpstr>
      <vt:lpstr>INPUT AND OUTPUT IN PYTHON.</vt:lpstr>
      <vt:lpstr>HOW THE INPUT FUNCTION WORKS IN PYTHON.</vt:lpstr>
      <vt:lpstr>PowerPoint Presentation</vt:lpstr>
      <vt:lpstr>PowerPoint Presentation</vt:lpstr>
      <vt:lpstr>PowerPoint Presentation</vt:lpstr>
      <vt:lpstr>OPERATORS IN PYTHON.</vt:lpstr>
      <vt:lpstr>PowerPoint Presentation</vt:lpstr>
      <vt:lpstr>PowerPoint Presentation</vt:lpstr>
      <vt:lpstr>PowerPoint Presentation</vt:lpstr>
      <vt:lpstr>INDENTATION.</vt:lpstr>
      <vt:lpstr>THE IF STATEMENT (ALSO KNOWN AS DECISION MAKING).</vt:lpstr>
      <vt:lpstr>THE IF STATEMENT (ALSO KNOWN AS DECISION MAKING).</vt:lpstr>
      <vt:lpstr>THE IF STATEMENT (ALSO KNOWN AS DECISION MAKING).</vt:lpstr>
      <vt:lpstr>THE IF STATEMENT (ALSO KNOWN AS DECISION MAKING).</vt:lpstr>
      <vt:lpstr>LOOPS IN PYTHON.</vt:lpstr>
      <vt:lpstr>LOOPS IN PYTHON - WHILE.</vt:lpstr>
      <vt:lpstr>LOOPS IN PYTHON - WHILE.</vt:lpstr>
      <vt:lpstr>LOOPS IN PYTHON - WHILE.</vt:lpstr>
      <vt:lpstr>LOOPS IN PYTHON - FOR.</vt:lpstr>
      <vt:lpstr>LOOPS IN PYTHON - FOR.</vt:lpstr>
      <vt:lpstr>LOOPS IN PYTHON - NESTED.</vt:lpstr>
      <vt:lpstr>LOOPS IN PYTHON - NESTED.</vt:lpstr>
      <vt:lpstr>LOOP CONTROL STATEMENTS.</vt:lpstr>
      <vt:lpstr>LOOP CONTROL STATEMENTS - BREAK.</vt:lpstr>
      <vt:lpstr>LOOP CONTROL STATEMENTS - CONTINUE.</vt:lpstr>
      <vt:lpstr>LOOP CONTROL STATEMENTS - PASS.</vt:lpstr>
      <vt:lpstr>RANGE STATEMENT.</vt:lpstr>
      <vt:lpstr>RANGE STATEMENT.</vt:lpstr>
      <vt:lpstr>ASSERT.</vt:lpstr>
      <vt:lpstr>FUNCTIONS AND MODULES.</vt:lpstr>
      <vt:lpstr>FUNCTIONS AND MODULES.</vt:lpstr>
      <vt:lpstr>FUNCTIONS AND MODULES - PARAMETERS.</vt:lpstr>
      <vt:lpstr>DEFAULT PARAMETER VALUE.</vt:lpstr>
      <vt:lpstr>PASSING A LIST AS A PARAMETER.</vt:lpstr>
      <vt:lpstr>RETURN STATEMENT.</vt:lpstr>
      <vt:lpstr>SCOPE OF A FUNCTION.</vt:lpstr>
      <vt:lpstr>FUNCTION INSIDE FUNCTION.</vt:lpstr>
      <vt:lpstr>GLOBAL SCOPE.</vt:lpstr>
      <vt:lpstr>GLOBAL KEYWORD.</vt:lpstr>
      <vt:lpstr>LAMBDA FUNCTIONS.</vt:lpstr>
      <vt:lpstr>LAMBDA FUNCTIONS.</vt:lpstr>
      <vt:lpstr>LAMBDA FUNCTIONS.</vt:lpstr>
      <vt:lpstr>LAMBDA FUNCTION WITH MAP.</vt:lpstr>
      <vt:lpstr>LAMBDA FUNCTION WITH FILTER.</vt:lpstr>
      <vt:lpstr>LAMBDA FUNCTION WITH REDUCE.</vt:lpstr>
      <vt:lpstr>MODULES IN PYTHON.</vt:lpstr>
      <vt:lpstr>CREATE A MODULE.</vt:lpstr>
      <vt:lpstr>USING A MODULE.</vt:lpstr>
      <vt:lpstr>EXCEPTION HANDLINGS.</vt:lpstr>
      <vt:lpstr>EXCEPTION HANDLINGS.</vt:lpstr>
      <vt:lpstr>EXCEPTION HANDLING.</vt:lpstr>
      <vt:lpstr>EXCEPTION HANDLING.</vt:lpstr>
      <vt:lpstr>HANDLING MULTIPLE EXCEPTIONS.</vt:lpstr>
      <vt:lpstr>EXCEPTION HANDLING.</vt:lpstr>
      <vt:lpstr>RAISING AN EXCEPTION / WIRTING YOUR OWN EXCEPTIONS.</vt:lpstr>
      <vt:lpstr>PYTHON FILE HANDLING.</vt:lpstr>
      <vt:lpstr>FILE HANDLING MODES.</vt:lpstr>
      <vt:lpstr>FILE HANDLING MODES.</vt:lpstr>
      <vt:lpstr>FILE HANDLING MODES.</vt:lpstr>
      <vt:lpstr>OPENING A FILE.</vt:lpstr>
      <vt:lpstr>OPENING A FILE.</vt:lpstr>
      <vt:lpstr>OPENING A FILE.</vt:lpstr>
      <vt:lpstr>WRITING TO A FILE.</vt:lpstr>
      <vt:lpstr>WRITING TO A FILE.</vt:lpstr>
      <vt:lpstr>WRITING TO A FILE.</vt:lpstr>
      <vt:lpstr>DELETING A FILE.</vt:lpstr>
      <vt:lpstr>DELETING A FILE.</vt:lpstr>
      <vt:lpstr>HANDLING FILE EXCEPTIONS.</vt:lpstr>
      <vt:lpstr>HANDLING FILE EXCEPTIONS.</vt:lpstr>
      <vt:lpstr>THE WITH STATEMENT.</vt:lpstr>
      <vt:lpstr>THE WITH STATEMENT.</vt:lpstr>
      <vt:lpstr>CLASSES IN PYTHON.</vt:lpstr>
      <vt:lpstr>CLASSES IN PYTHON.</vt:lpstr>
      <vt:lpstr>CLASSES IN PYTHON.</vt:lpstr>
      <vt:lpstr>CLASSES IN PYTHON.</vt:lpstr>
      <vt:lpstr>CLASSES IN PYTHON.</vt:lpstr>
      <vt:lpstr>CLASSES IN PYTHON.</vt:lpstr>
      <vt:lpstr>CLASSES IN PYTHON.</vt:lpstr>
      <vt:lpstr>ATTRIBUTES AND METHODS.</vt:lpstr>
      <vt:lpstr>ATTRIBUTES AND METHODS.</vt:lpstr>
      <vt:lpstr>ATTRIBUTES AND METHODS.</vt:lpstr>
      <vt:lpstr>ATTRIBUTES AND METHODS.</vt:lpstr>
      <vt:lpstr>INHERITANCE.</vt:lpstr>
      <vt:lpstr>CREATING A PARENT CLASS.</vt:lpstr>
      <vt:lpstr>CREATING A CHILD CLASS.</vt:lpstr>
      <vt:lpstr>CREATING A CHILD CLASS.</vt:lpstr>
      <vt:lpstr>CREATING A CHILD CLASS.</vt:lpstr>
      <vt:lpstr>CREATING A CHILD CLASS.</vt:lpstr>
      <vt:lpstr>CREATING A CHILD CLASS.</vt:lpstr>
      <vt:lpstr>POLYMORPHISM.</vt:lpstr>
      <vt:lpstr>POLYMORPHISM.</vt:lpstr>
      <vt:lpstr>POLYMORPHISM WITH ABSTRACT CLASS.</vt:lpstr>
      <vt:lpstr>POLYMORPHISM WITH ABSTRACT CLASS.</vt:lpstr>
      <vt:lpstr>EXCEPTION CLASS.</vt:lpstr>
      <vt:lpstr>EXCEPTION CLASS.</vt:lpstr>
      <vt:lpstr>PYTHON ITERATORS.</vt:lpstr>
      <vt:lpstr>CREATING ITERATORS.</vt:lpstr>
      <vt:lpstr>PYTHON ITERATORS.</vt:lpstr>
      <vt:lpstr>PYTHON ITERATORS.</vt:lpstr>
      <vt:lpstr>GENERATORS.</vt:lpstr>
      <vt:lpstr>GENERATORS.</vt:lpstr>
      <vt:lpstr>GENERATORS.</vt:lpstr>
      <vt:lpstr>ANY and ALL IN PYTHON.</vt:lpstr>
      <vt:lpstr>ANY and ALL IN PYTHON.</vt:lpstr>
      <vt:lpstr>ANY and ALL IN PYTHON.</vt:lpstr>
      <vt:lpstr>ANY and ALL IN PYTHON.</vt:lpstr>
      <vt:lpstr>DATA COMPRESSION.</vt:lpstr>
      <vt:lpstr>DATA STRUCTURES.</vt:lpstr>
      <vt:lpstr>LIST COMPREHENSION.</vt:lpstr>
      <vt:lpstr>LIST COMPREHENSION.</vt:lpstr>
      <vt:lpstr>NESTED LIST COMPREHENSION.</vt:lpstr>
      <vt:lpstr>DICTIONARY COMPREHENSION.</vt:lpstr>
      <vt:lpstr>SPECIALIZED SORTS IN PYTHON.</vt:lpstr>
      <vt:lpstr>SPECIALIZED SORTS IN PYTHON.</vt:lpstr>
      <vt:lpstr>SPECIALIZED SORTS IN PYTHON.</vt:lpstr>
      <vt:lpstr>*ARGS AND **KWARGS IN PYTHON.</vt:lpstr>
      <vt:lpstr>*ARGS AND **KWARGS IN PYTHON.</vt:lpstr>
      <vt:lpstr>*ARGS AND **KWARGS IN PYTHON.</vt:lpstr>
      <vt:lpstr>*ARGS AND **KWARGS IN PYTHON.</vt:lpstr>
      <vt:lpstr>COLLECTIONS - NAMEDTUPLE()</vt:lpstr>
      <vt:lpstr>COLLECTIONS - NAMEDTUPLE()</vt:lpstr>
      <vt:lpstr>COLLECTIONS - NAMEDTUPLE()</vt:lpstr>
      <vt:lpstr>COLLECTIONS - NAMEDTUPLE()</vt:lpstr>
      <vt:lpstr>COLLECTIONS - DEQUE.</vt:lpstr>
      <vt:lpstr>COLLECTIONS - DEQUE.</vt:lpstr>
      <vt:lpstr>COLLECTIONS - DEQUE.</vt:lpstr>
      <vt:lpstr>COLLECTIONS - CHAINMAP.</vt:lpstr>
      <vt:lpstr>COLLECTIONS - CHAINMAP.</vt:lpstr>
      <vt:lpstr>COLLECTIONS - CHAINMAP.</vt:lpstr>
      <vt:lpstr>COLLECTIONS - CHAINMAP.</vt:lpstr>
      <vt:lpstr>COLLECTIONS - COUNTERS.</vt:lpstr>
      <vt:lpstr>COLLECTIONS - COUNTERS.</vt:lpstr>
      <vt:lpstr>COLLECTIONS - COUNTERS.</vt:lpstr>
      <vt:lpstr>COLLECTIONS - COUNTERS.</vt:lpstr>
      <vt:lpstr>COLLECTIONS - COUNTERS.</vt:lpstr>
      <vt:lpstr>COLLECTIONS - COUNTERS.</vt:lpstr>
      <vt:lpstr>ORDERDDICT.</vt:lpstr>
      <vt:lpstr>ORDERDDICT.</vt:lpstr>
      <vt:lpstr>ORDERDDICT.</vt:lpstr>
      <vt:lpstr>ORDERDDICT.</vt:lpstr>
      <vt:lpstr>DEFAULTDICT.</vt:lpstr>
      <vt:lpstr>DEFAULTDICT.</vt:lpstr>
      <vt:lpstr>ADVANCED PYTHON.</vt:lpstr>
      <vt:lpstr>GUIs.</vt:lpstr>
      <vt:lpstr>WRITING GUIS IN PYTHON.</vt:lpstr>
      <vt:lpstr>EVENT DRIVEN PROGRAMMING.</vt:lpstr>
      <vt:lpstr>COMPONENTS IN PYTHON GUI.</vt:lpstr>
      <vt:lpstr>COMPONENTS IN PYTHON GUI.</vt:lpstr>
      <vt:lpstr>EXAMPLE GUI.</vt:lpstr>
      <vt:lpstr>EXAMPLE GUI.</vt:lpstr>
      <vt:lpstr>EXAMPLE GUI.</vt:lpstr>
      <vt:lpstr>ADDING A BUTTON.</vt:lpstr>
      <vt:lpstr>ENTRY WIDGETS.</vt:lpstr>
      <vt:lpstr>ENTRY WIDGETS.</vt:lpstr>
      <vt:lpstr>ENTRY WIDGETS.</vt:lpstr>
      <vt:lpstr>ENTRY WIDGETS.</vt:lpstr>
      <vt:lpstr>TEXT WIDGET.</vt:lpstr>
      <vt:lpstr>TEXT WIDGET.</vt:lpstr>
      <vt:lpstr>TEXT WIDGET.</vt:lpstr>
      <vt:lpstr>TEXT WIDGET.</vt:lpstr>
      <vt:lpstr>TEXT WIDGET.</vt:lpstr>
      <vt:lpstr>CHECK WIDGET.</vt:lpstr>
      <vt:lpstr>CHECK WIDGET.</vt:lpstr>
      <vt:lpstr>CHECK WIDGET.</vt:lpstr>
      <vt:lpstr>CHECK WIDGET.</vt:lpstr>
      <vt:lpstr>PYTHON SQL DATABASE - INTRODUCTION.</vt:lpstr>
      <vt:lpstr>PYTHON SQL DATABASE - INTRODUCTION.</vt:lpstr>
      <vt:lpstr>PYTHON SQL DATABASE - INSTALLATION.</vt:lpstr>
      <vt:lpstr>DATABASE CONNECTION.</vt:lpstr>
      <vt:lpstr>CREATING A CURSOR.</vt:lpstr>
      <vt:lpstr>PowerPoint Presentation</vt:lpstr>
      <vt:lpstr>CREATING A DATABASE.</vt:lpstr>
      <vt:lpstr>CREATING A TABLE.</vt:lpstr>
      <vt:lpstr>INSERT OPERATION.</vt:lpstr>
      <vt:lpstr>PowerPoint Presentation</vt:lpstr>
      <vt:lpstr>READ OPERATION.</vt:lpstr>
      <vt:lpstr>READ OPERATION.</vt:lpstr>
      <vt:lpstr>READ OPERATION.</vt:lpstr>
      <vt:lpstr>READ OPERATION.</vt:lpstr>
      <vt:lpstr>UPDATE OPERATION.</vt:lpstr>
      <vt:lpstr>DELETE OPERATION.</vt:lpstr>
      <vt:lpstr>COMMIT() METHOD.</vt:lpstr>
      <vt:lpstr>ROLLBACK() METHOD.</vt:lpstr>
      <vt:lpstr>HANDLING ERRORS.</vt:lpstr>
      <vt:lpstr>HANDLING ERRORS.</vt:lpstr>
      <vt:lpstr>HANDLING ERRORS.</vt:lpstr>
      <vt:lpstr>HANDLING ERRORS.</vt:lpstr>
      <vt:lpstr>PYTHON NETWORKING.</vt:lpstr>
      <vt:lpstr>WHAT IS SOCKETS?</vt:lpstr>
      <vt:lpstr>SOCKETS.</vt:lpstr>
      <vt:lpstr>THE SOCKET MODULE.</vt:lpstr>
      <vt:lpstr>SERVER SOCKET METHODS.</vt:lpstr>
      <vt:lpstr>CLIENT SOCKET METHODS.</vt:lpstr>
      <vt:lpstr>GENERAL SOCKET METHODS.</vt:lpstr>
      <vt:lpstr>A SIMPLE SERVER.</vt:lpstr>
      <vt:lpstr>A SIMPLE SERVER.</vt:lpstr>
      <vt:lpstr>A SIMPLE CLIENT.</vt:lpstr>
      <vt:lpstr>A SIMPLE CLIENT.</vt:lpstr>
      <vt:lpstr>A SIMPLE SERVER.</vt:lpstr>
      <vt:lpstr>A SIMPLE CLIENT.</vt:lpstr>
      <vt:lpstr>PYTHON DATE AND TIME.</vt:lpstr>
      <vt:lpstr>TICK.</vt:lpstr>
      <vt:lpstr>TIMETUPLE.</vt:lpstr>
      <vt:lpstr>GETTING CURRENT TIME.</vt:lpstr>
      <vt:lpstr>GETTING FORMATTED TIME.</vt:lpstr>
      <vt:lpstr>GETTING CALENDAR FOR A MONTH.</vt:lpstr>
      <vt:lpstr>THE TIME MODULE.</vt:lpstr>
      <vt:lpstr>THE TIME MODULE.</vt:lpstr>
      <vt:lpstr>THE CALENDAR MODULE.</vt:lpstr>
      <vt:lpstr>THE CALENDAR MODULE.</vt:lpstr>
      <vt:lpstr>DECORATORS.</vt:lpstr>
      <vt:lpstr>DECORATORS.</vt:lpstr>
      <vt:lpstr>DECORATORS.</vt:lpstr>
      <vt:lpstr>FROZENSET.</vt:lpstr>
      <vt:lpstr>FROZENSET.</vt:lpstr>
      <vt:lpstr>REGULAR EXPRESSIONS - SPLIT.</vt:lpstr>
      <vt:lpstr>REGULAR EXPRESSIONS - SPLIT.</vt:lpstr>
      <vt:lpstr>WORKING WITH SPECIAL CHARACTERS.</vt:lpstr>
      <vt:lpstr>WORKING WITH SPECIAL CHARACTERS.</vt:lpstr>
      <vt:lpstr>WORKING WITH EMAILS IN PYTHON.</vt:lpstr>
      <vt:lpstr>WORKING WITH EMAILS IN PYTHON.</vt:lpstr>
      <vt:lpstr>WORKING WITH EMAILS IN PYTHON.</vt:lpstr>
      <vt:lpstr>WORKING WITH EMAILS IN PYTHON.</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THREADS IN PYTHON.</vt:lpstr>
      <vt:lpstr>THREADS IN PYTHON.</vt:lpstr>
      <vt:lpstr>STARTING A NEW THREAD.</vt:lpstr>
      <vt:lpstr>STARTING A NEW THREAD.</vt:lpstr>
      <vt:lpstr>THE THREADING MODULE.</vt:lpstr>
      <vt:lpstr>CREATING THREAD USING THREADING MODULE.</vt:lpstr>
      <vt:lpstr>CREATING THREAD USING THREADING MODULE.</vt:lpstr>
      <vt:lpstr>SYNCHRONIZING THREADS.</vt:lpstr>
      <vt:lpstr>SYNCHRONIZING THREADS.</vt:lpstr>
      <vt:lpstr>MULTITHREADED PRIORITY QUEUE.</vt:lpstr>
      <vt:lpstr>MULTITHREADED PRIORITY QUEUE.</vt:lpstr>
      <vt:lpstr>DJANGO.</vt:lpstr>
      <vt:lpstr>DJANGO FEATURES.</vt:lpstr>
      <vt:lpstr>DJANGO INSTALLATION.</vt:lpstr>
      <vt:lpstr>WORKING WITH DJANGO.</vt:lpstr>
      <vt:lpstr>WORKING WITH DJANGO.</vt:lpstr>
      <vt:lpstr>RUNNING THE DJANGO PROJECT.</vt:lpstr>
      <vt:lpstr>DJANGO APPLIACTION.</vt:lpstr>
      <vt:lpstr>DJANGO APPLIACTION.</vt:lpstr>
      <vt:lpstr>DJANGO APPLIACTION.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dgruploads</dc:creator>
  <cp:lastModifiedBy>Nagalakshmi C</cp:lastModifiedBy>
  <cp:revision>394</cp:revision>
  <dcterms:created xsi:type="dcterms:W3CDTF">2020-12-12T02:19:33Z</dcterms:created>
  <dcterms:modified xsi:type="dcterms:W3CDTF">2023-07-25T07:40:44Z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